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74" r:id="rId4"/>
    <p:sldId id="261" r:id="rId5"/>
    <p:sldId id="260" r:id="rId6"/>
    <p:sldId id="259" r:id="rId7"/>
    <p:sldId id="262" r:id="rId8"/>
    <p:sldId id="275" r:id="rId9"/>
    <p:sldId id="269" r:id="rId10"/>
    <p:sldId id="276" r:id="rId11"/>
    <p:sldId id="277" r:id="rId12"/>
    <p:sldId id="270" r:id="rId13"/>
    <p:sldId id="266" r:id="rId14"/>
    <p:sldId id="271" r:id="rId15"/>
    <p:sldId id="272" r:id="rId16"/>
    <p:sldId id="278" r:id="rId17"/>
  </p:sldIdLst>
  <p:sldSz cx="13208000" cy="990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8" d="100"/>
          <a:sy n="48" d="100"/>
        </p:scale>
        <p:origin x="13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C64323-D266-4C76-8728-53664D88EC2A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pt-PT"/>
        </a:p>
      </dgm:t>
    </dgm:pt>
    <dgm:pt modelId="{020C2265-AA14-47B3-BB72-1DA2FF7B8EA4}">
      <dgm:prSet phldrT="[Texto]" custT="1"/>
      <dgm:spPr/>
      <dgm:t>
        <a:bodyPr/>
        <a:lstStyle/>
        <a:p>
          <a:r>
            <a:rPr lang="pt-PT" sz="2000" dirty="0">
              <a:latin typeface="Arial "/>
            </a:rPr>
            <a:t>100 doentes submetidos a intervenção cirúrgica</a:t>
          </a:r>
        </a:p>
      </dgm:t>
    </dgm:pt>
    <dgm:pt modelId="{8B76B32A-57FC-4D16-BF66-9C1E7856D9EF}" type="parTrans" cxnId="{6238A936-9B16-4260-B910-65F2DAC3695B}">
      <dgm:prSet/>
      <dgm:spPr/>
      <dgm:t>
        <a:bodyPr/>
        <a:lstStyle/>
        <a:p>
          <a:endParaRPr lang="pt-PT" sz="2000">
            <a:latin typeface="Arial "/>
          </a:endParaRPr>
        </a:p>
      </dgm:t>
    </dgm:pt>
    <dgm:pt modelId="{9F5A7203-4485-4B70-8322-CACBAACE02F4}" type="sibTrans" cxnId="{6238A936-9B16-4260-B910-65F2DAC3695B}">
      <dgm:prSet/>
      <dgm:spPr/>
      <dgm:t>
        <a:bodyPr/>
        <a:lstStyle/>
        <a:p>
          <a:endParaRPr lang="pt-PT" sz="2000">
            <a:latin typeface="Arial "/>
          </a:endParaRPr>
        </a:p>
      </dgm:t>
    </dgm:pt>
    <dgm:pt modelId="{1D758C6D-3B6C-4966-A6FA-53370681104A}">
      <dgm:prSet phldrT="[Texto]" custT="1"/>
      <dgm:spPr/>
      <dgm:t>
        <a:bodyPr/>
        <a:lstStyle/>
        <a:p>
          <a:r>
            <a:rPr lang="pt-PT" sz="2000" dirty="0">
              <a:latin typeface="Arial "/>
            </a:rPr>
            <a:t>13 doentes submetidos a cirurgia exploradora</a:t>
          </a:r>
        </a:p>
      </dgm:t>
    </dgm:pt>
    <dgm:pt modelId="{4187F0F3-6305-400E-A8B0-3B4D208EDA88}" type="parTrans" cxnId="{3DDF00B5-0E53-467F-8D9B-66841B16114D}">
      <dgm:prSet custT="1"/>
      <dgm:spPr/>
      <dgm:t>
        <a:bodyPr/>
        <a:lstStyle/>
        <a:p>
          <a:endParaRPr lang="pt-PT" sz="2000">
            <a:latin typeface="Arial "/>
          </a:endParaRPr>
        </a:p>
      </dgm:t>
    </dgm:pt>
    <dgm:pt modelId="{C8E2AA44-C9E6-4A7F-9E88-59D7B1A1EF4F}" type="sibTrans" cxnId="{3DDF00B5-0E53-467F-8D9B-66841B16114D}">
      <dgm:prSet/>
      <dgm:spPr/>
      <dgm:t>
        <a:bodyPr/>
        <a:lstStyle/>
        <a:p>
          <a:endParaRPr lang="pt-PT" sz="2000">
            <a:latin typeface="Arial "/>
          </a:endParaRPr>
        </a:p>
      </dgm:t>
    </dgm:pt>
    <dgm:pt modelId="{833F73A2-880A-435E-88B5-0A557D317F04}">
      <dgm:prSet phldrT="[Texto]" custT="1"/>
      <dgm:spPr/>
      <dgm:t>
        <a:bodyPr/>
        <a:lstStyle/>
        <a:p>
          <a:r>
            <a:rPr lang="pt-PT" sz="2000" dirty="0">
              <a:latin typeface="Arial "/>
            </a:rPr>
            <a:t>87 doentes submetidos a esofagectomia</a:t>
          </a:r>
        </a:p>
      </dgm:t>
    </dgm:pt>
    <dgm:pt modelId="{3203AC8F-D78D-4D7A-9FEF-5B574DF481C0}" type="parTrans" cxnId="{C62E8D91-9639-41A6-B1DC-3E5AF18706AA}">
      <dgm:prSet custT="1"/>
      <dgm:spPr/>
      <dgm:t>
        <a:bodyPr/>
        <a:lstStyle/>
        <a:p>
          <a:endParaRPr lang="pt-PT" sz="2000">
            <a:latin typeface="Arial "/>
          </a:endParaRPr>
        </a:p>
      </dgm:t>
    </dgm:pt>
    <dgm:pt modelId="{C3B38062-58F6-4557-ACB2-C1D388F2C2CB}" type="sibTrans" cxnId="{C62E8D91-9639-41A6-B1DC-3E5AF18706AA}">
      <dgm:prSet/>
      <dgm:spPr/>
      <dgm:t>
        <a:bodyPr/>
        <a:lstStyle/>
        <a:p>
          <a:endParaRPr lang="pt-PT" sz="2000">
            <a:latin typeface="Arial "/>
          </a:endParaRPr>
        </a:p>
      </dgm:t>
    </dgm:pt>
    <dgm:pt modelId="{FE6006D6-DC0F-49B1-8E17-F7B1695FC50C}" type="pres">
      <dgm:prSet presAssocID="{86C64323-D266-4C76-8728-53664D88EC2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D134ABE-2BF1-418B-9837-3986C69E3219}" type="pres">
      <dgm:prSet presAssocID="{020C2265-AA14-47B3-BB72-1DA2FF7B8EA4}" presName="root1" presStyleCnt="0"/>
      <dgm:spPr/>
    </dgm:pt>
    <dgm:pt modelId="{45F44844-AF75-4B35-A636-45C7540E3E86}" type="pres">
      <dgm:prSet presAssocID="{020C2265-AA14-47B3-BB72-1DA2FF7B8EA4}" presName="LevelOneTextNode" presStyleLbl="node0" presStyleIdx="0" presStyleCnt="1" custAng="5400000" custScaleY="55678" custLinFactNeighborX="-65857" custLinFactNeighborY="637">
        <dgm:presLayoutVars>
          <dgm:chPref val="3"/>
        </dgm:presLayoutVars>
      </dgm:prSet>
      <dgm:spPr/>
    </dgm:pt>
    <dgm:pt modelId="{42F34147-D830-4E86-A2BB-EE884DFD4B58}" type="pres">
      <dgm:prSet presAssocID="{020C2265-AA14-47B3-BB72-1DA2FF7B8EA4}" presName="level2hierChild" presStyleCnt="0"/>
      <dgm:spPr/>
    </dgm:pt>
    <dgm:pt modelId="{36F26503-45E6-4839-98D6-1942AC7D1448}" type="pres">
      <dgm:prSet presAssocID="{4187F0F3-6305-400E-A8B0-3B4D208EDA88}" presName="conn2-1" presStyleLbl="parChTrans1D2" presStyleIdx="0" presStyleCnt="2"/>
      <dgm:spPr/>
    </dgm:pt>
    <dgm:pt modelId="{676E0EED-6AB7-4B38-BB82-494DF408DD2A}" type="pres">
      <dgm:prSet presAssocID="{4187F0F3-6305-400E-A8B0-3B4D208EDA88}" presName="connTx" presStyleLbl="parChTrans1D2" presStyleIdx="0" presStyleCnt="2"/>
      <dgm:spPr/>
    </dgm:pt>
    <dgm:pt modelId="{F9AE4C45-5FC2-45C9-95CD-FBC5CEA06C4E}" type="pres">
      <dgm:prSet presAssocID="{1D758C6D-3B6C-4966-A6FA-53370681104A}" presName="root2" presStyleCnt="0"/>
      <dgm:spPr/>
    </dgm:pt>
    <dgm:pt modelId="{7182BBAE-C9DA-4155-9628-E4A112DA090A}" type="pres">
      <dgm:prSet presAssocID="{1D758C6D-3B6C-4966-A6FA-53370681104A}" presName="LevelTwoTextNode" presStyleLbl="node2" presStyleIdx="0" presStyleCnt="2" custLinFactNeighborX="40064" custLinFactNeighborY="-5231">
        <dgm:presLayoutVars>
          <dgm:chPref val="3"/>
        </dgm:presLayoutVars>
      </dgm:prSet>
      <dgm:spPr/>
    </dgm:pt>
    <dgm:pt modelId="{252E5641-0803-46FF-BC1F-237D4E51F816}" type="pres">
      <dgm:prSet presAssocID="{1D758C6D-3B6C-4966-A6FA-53370681104A}" presName="level3hierChild" presStyleCnt="0"/>
      <dgm:spPr/>
    </dgm:pt>
    <dgm:pt modelId="{020EF9B6-09F3-4C07-849A-A013FD9FB737}" type="pres">
      <dgm:prSet presAssocID="{3203AC8F-D78D-4D7A-9FEF-5B574DF481C0}" presName="conn2-1" presStyleLbl="parChTrans1D2" presStyleIdx="1" presStyleCnt="2"/>
      <dgm:spPr/>
    </dgm:pt>
    <dgm:pt modelId="{5745B9AE-01E7-4977-AE9B-A30403FA400C}" type="pres">
      <dgm:prSet presAssocID="{3203AC8F-D78D-4D7A-9FEF-5B574DF481C0}" presName="connTx" presStyleLbl="parChTrans1D2" presStyleIdx="1" presStyleCnt="2"/>
      <dgm:spPr/>
    </dgm:pt>
    <dgm:pt modelId="{4FC89CF4-CB26-46F8-9515-701CC0FA73D7}" type="pres">
      <dgm:prSet presAssocID="{833F73A2-880A-435E-88B5-0A557D317F04}" presName="root2" presStyleCnt="0"/>
      <dgm:spPr/>
    </dgm:pt>
    <dgm:pt modelId="{D250B50C-533E-4E40-B50A-C660122D4310}" type="pres">
      <dgm:prSet presAssocID="{833F73A2-880A-435E-88B5-0A557D317F04}" presName="LevelTwoTextNode" presStyleLbl="node2" presStyleIdx="1" presStyleCnt="2" custLinFactNeighborX="39606" custLinFactNeighborY="-5231">
        <dgm:presLayoutVars>
          <dgm:chPref val="3"/>
        </dgm:presLayoutVars>
      </dgm:prSet>
      <dgm:spPr/>
    </dgm:pt>
    <dgm:pt modelId="{12559E93-6ACE-4B19-97B7-B1E523A71A55}" type="pres">
      <dgm:prSet presAssocID="{833F73A2-880A-435E-88B5-0A557D317F04}" presName="level3hierChild" presStyleCnt="0"/>
      <dgm:spPr/>
    </dgm:pt>
  </dgm:ptLst>
  <dgm:cxnLst>
    <dgm:cxn modelId="{96976711-CF1B-4EC9-B12B-502AE091FDDE}" type="presOf" srcId="{1D758C6D-3B6C-4966-A6FA-53370681104A}" destId="{7182BBAE-C9DA-4155-9628-E4A112DA090A}" srcOrd="0" destOrd="0" presId="urn:microsoft.com/office/officeart/2008/layout/HorizontalMultiLevelHierarchy"/>
    <dgm:cxn modelId="{6238A936-9B16-4260-B910-65F2DAC3695B}" srcId="{86C64323-D266-4C76-8728-53664D88EC2A}" destId="{020C2265-AA14-47B3-BB72-1DA2FF7B8EA4}" srcOrd="0" destOrd="0" parTransId="{8B76B32A-57FC-4D16-BF66-9C1E7856D9EF}" sibTransId="{9F5A7203-4485-4B70-8322-CACBAACE02F4}"/>
    <dgm:cxn modelId="{54AFFA3B-B64D-499D-9256-15B6D608AA93}" type="presOf" srcId="{020C2265-AA14-47B3-BB72-1DA2FF7B8EA4}" destId="{45F44844-AF75-4B35-A636-45C7540E3E86}" srcOrd="0" destOrd="0" presId="urn:microsoft.com/office/officeart/2008/layout/HorizontalMultiLevelHierarchy"/>
    <dgm:cxn modelId="{21362C75-149E-46AD-98FD-684D49129BFA}" type="presOf" srcId="{3203AC8F-D78D-4D7A-9FEF-5B574DF481C0}" destId="{020EF9B6-09F3-4C07-849A-A013FD9FB737}" srcOrd="0" destOrd="0" presId="urn:microsoft.com/office/officeart/2008/layout/HorizontalMultiLevelHierarchy"/>
    <dgm:cxn modelId="{97CEA57F-1BB0-4EAA-807C-2353DD977B55}" type="presOf" srcId="{4187F0F3-6305-400E-A8B0-3B4D208EDA88}" destId="{36F26503-45E6-4839-98D6-1942AC7D1448}" srcOrd="0" destOrd="0" presId="urn:microsoft.com/office/officeart/2008/layout/HorizontalMultiLevelHierarchy"/>
    <dgm:cxn modelId="{C62E8D91-9639-41A6-B1DC-3E5AF18706AA}" srcId="{020C2265-AA14-47B3-BB72-1DA2FF7B8EA4}" destId="{833F73A2-880A-435E-88B5-0A557D317F04}" srcOrd="1" destOrd="0" parTransId="{3203AC8F-D78D-4D7A-9FEF-5B574DF481C0}" sibTransId="{C3B38062-58F6-4557-ACB2-C1D388F2C2CB}"/>
    <dgm:cxn modelId="{FA25929D-7E93-4700-8212-59C3B6685319}" type="presOf" srcId="{86C64323-D266-4C76-8728-53664D88EC2A}" destId="{FE6006D6-DC0F-49B1-8E17-F7B1695FC50C}" srcOrd="0" destOrd="0" presId="urn:microsoft.com/office/officeart/2008/layout/HorizontalMultiLevelHierarchy"/>
    <dgm:cxn modelId="{3DDF00B5-0E53-467F-8D9B-66841B16114D}" srcId="{020C2265-AA14-47B3-BB72-1DA2FF7B8EA4}" destId="{1D758C6D-3B6C-4966-A6FA-53370681104A}" srcOrd="0" destOrd="0" parTransId="{4187F0F3-6305-400E-A8B0-3B4D208EDA88}" sibTransId="{C8E2AA44-C9E6-4A7F-9E88-59D7B1A1EF4F}"/>
    <dgm:cxn modelId="{EB13CDBB-41C5-4628-AF8E-4ED61D2C613F}" type="presOf" srcId="{4187F0F3-6305-400E-A8B0-3B4D208EDA88}" destId="{676E0EED-6AB7-4B38-BB82-494DF408DD2A}" srcOrd="1" destOrd="0" presId="urn:microsoft.com/office/officeart/2008/layout/HorizontalMultiLevelHierarchy"/>
    <dgm:cxn modelId="{8E1BDBD4-6374-4B95-ADD5-5F6713172A87}" type="presOf" srcId="{3203AC8F-D78D-4D7A-9FEF-5B574DF481C0}" destId="{5745B9AE-01E7-4977-AE9B-A30403FA400C}" srcOrd="1" destOrd="0" presId="urn:microsoft.com/office/officeart/2008/layout/HorizontalMultiLevelHierarchy"/>
    <dgm:cxn modelId="{A1C100F2-34F1-4A4D-AB43-1B09F83C7942}" type="presOf" srcId="{833F73A2-880A-435E-88B5-0A557D317F04}" destId="{D250B50C-533E-4E40-B50A-C660122D4310}" srcOrd="0" destOrd="0" presId="urn:microsoft.com/office/officeart/2008/layout/HorizontalMultiLevelHierarchy"/>
    <dgm:cxn modelId="{114BA60A-8325-414E-9D83-5A4C2F15E953}" type="presParOf" srcId="{FE6006D6-DC0F-49B1-8E17-F7B1695FC50C}" destId="{2D134ABE-2BF1-418B-9837-3986C69E3219}" srcOrd="0" destOrd="0" presId="urn:microsoft.com/office/officeart/2008/layout/HorizontalMultiLevelHierarchy"/>
    <dgm:cxn modelId="{B8FC6F04-8B67-4A2E-921D-F56599500BC5}" type="presParOf" srcId="{2D134ABE-2BF1-418B-9837-3986C69E3219}" destId="{45F44844-AF75-4B35-A636-45C7540E3E86}" srcOrd="0" destOrd="0" presId="urn:microsoft.com/office/officeart/2008/layout/HorizontalMultiLevelHierarchy"/>
    <dgm:cxn modelId="{273706F0-1340-40C1-BA17-B08E4DDDDBC6}" type="presParOf" srcId="{2D134ABE-2BF1-418B-9837-3986C69E3219}" destId="{42F34147-D830-4E86-A2BB-EE884DFD4B58}" srcOrd="1" destOrd="0" presId="urn:microsoft.com/office/officeart/2008/layout/HorizontalMultiLevelHierarchy"/>
    <dgm:cxn modelId="{854EEDDA-367E-49EE-92DC-845F6FF701C8}" type="presParOf" srcId="{42F34147-D830-4E86-A2BB-EE884DFD4B58}" destId="{36F26503-45E6-4839-98D6-1942AC7D1448}" srcOrd="0" destOrd="0" presId="urn:microsoft.com/office/officeart/2008/layout/HorizontalMultiLevelHierarchy"/>
    <dgm:cxn modelId="{E6E9F053-F5D4-4379-BABD-E87FCB9F3D5F}" type="presParOf" srcId="{36F26503-45E6-4839-98D6-1942AC7D1448}" destId="{676E0EED-6AB7-4B38-BB82-494DF408DD2A}" srcOrd="0" destOrd="0" presId="urn:microsoft.com/office/officeart/2008/layout/HorizontalMultiLevelHierarchy"/>
    <dgm:cxn modelId="{54F9C1D6-36BA-492B-84EA-CD2A663843B7}" type="presParOf" srcId="{42F34147-D830-4E86-A2BB-EE884DFD4B58}" destId="{F9AE4C45-5FC2-45C9-95CD-FBC5CEA06C4E}" srcOrd="1" destOrd="0" presId="urn:microsoft.com/office/officeart/2008/layout/HorizontalMultiLevelHierarchy"/>
    <dgm:cxn modelId="{A6314D83-11B7-4050-B901-373A2DBCCFC8}" type="presParOf" srcId="{F9AE4C45-5FC2-45C9-95CD-FBC5CEA06C4E}" destId="{7182BBAE-C9DA-4155-9628-E4A112DA090A}" srcOrd="0" destOrd="0" presId="urn:microsoft.com/office/officeart/2008/layout/HorizontalMultiLevelHierarchy"/>
    <dgm:cxn modelId="{22D294FA-B275-4D3A-BC0E-06A0258108F4}" type="presParOf" srcId="{F9AE4C45-5FC2-45C9-95CD-FBC5CEA06C4E}" destId="{252E5641-0803-46FF-BC1F-237D4E51F816}" srcOrd="1" destOrd="0" presId="urn:microsoft.com/office/officeart/2008/layout/HorizontalMultiLevelHierarchy"/>
    <dgm:cxn modelId="{9FC066BA-D296-4A4D-92B2-147C85F68352}" type="presParOf" srcId="{42F34147-D830-4E86-A2BB-EE884DFD4B58}" destId="{020EF9B6-09F3-4C07-849A-A013FD9FB737}" srcOrd="2" destOrd="0" presId="urn:microsoft.com/office/officeart/2008/layout/HorizontalMultiLevelHierarchy"/>
    <dgm:cxn modelId="{177EDE34-8625-445B-B0F7-7CC6E438B9FB}" type="presParOf" srcId="{020EF9B6-09F3-4C07-849A-A013FD9FB737}" destId="{5745B9AE-01E7-4977-AE9B-A30403FA400C}" srcOrd="0" destOrd="0" presId="urn:microsoft.com/office/officeart/2008/layout/HorizontalMultiLevelHierarchy"/>
    <dgm:cxn modelId="{E2194B2E-3988-4D66-90D8-DB0ABBFFC680}" type="presParOf" srcId="{42F34147-D830-4E86-A2BB-EE884DFD4B58}" destId="{4FC89CF4-CB26-46F8-9515-701CC0FA73D7}" srcOrd="3" destOrd="0" presId="urn:microsoft.com/office/officeart/2008/layout/HorizontalMultiLevelHierarchy"/>
    <dgm:cxn modelId="{3EDDFFA2-944E-4586-AD14-AB016A0A5F63}" type="presParOf" srcId="{4FC89CF4-CB26-46F8-9515-701CC0FA73D7}" destId="{D250B50C-533E-4E40-B50A-C660122D4310}" srcOrd="0" destOrd="0" presId="urn:microsoft.com/office/officeart/2008/layout/HorizontalMultiLevelHierarchy"/>
    <dgm:cxn modelId="{68952141-7CDD-46F6-8C20-82D11159DD14}" type="presParOf" srcId="{4FC89CF4-CB26-46F8-9515-701CC0FA73D7}" destId="{12559E93-6ACE-4B19-97B7-B1E523A71A5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EF9B6-09F3-4C07-849A-A013FD9FB737}">
      <dsp:nvSpPr>
        <dsp:cNvPr id="0" name=""/>
        <dsp:cNvSpPr/>
      </dsp:nvSpPr>
      <dsp:spPr>
        <a:xfrm>
          <a:off x="3246058" y="2852169"/>
          <a:ext cx="2797099" cy="577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98549" y="0"/>
              </a:lnTo>
              <a:lnTo>
                <a:pt x="1398549" y="577007"/>
              </a:lnTo>
              <a:lnTo>
                <a:pt x="2797099" y="577007"/>
              </a:lnTo>
            </a:path>
          </a:pathLst>
        </a:custGeom>
        <a:noFill/>
        <a:ln w="635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000" kern="1200">
            <a:latin typeface="Arial "/>
          </a:endParaRPr>
        </a:p>
      </dsp:txBody>
      <dsp:txXfrm>
        <a:off x="4573207" y="3069273"/>
        <a:ext cx="142799" cy="142799"/>
      </dsp:txXfrm>
    </dsp:sp>
    <dsp:sp modelId="{36F26503-45E6-4839-98D6-1942AC7D1448}">
      <dsp:nvSpPr>
        <dsp:cNvPr id="0" name=""/>
        <dsp:cNvSpPr/>
      </dsp:nvSpPr>
      <dsp:spPr>
        <a:xfrm>
          <a:off x="3246058" y="2091439"/>
          <a:ext cx="2813176" cy="760730"/>
        </a:xfrm>
        <a:custGeom>
          <a:avLst/>
          <a:gdLst/>
          <a:ahLst/>
          <a:cxnLst/>
          <a:rect l="0" t="0" r="0" b="0"/>
          <a:pathLst>
            <a:path>
              <a:moveTo>
                <a:pt x="0" y="760730"/>
              </a:moveTo>
              <a:lnTo>
                <a:pt x="1406588" y="760730"/>
              </a:lnTo>
              <a:lnTo>
                <a:pt x="1406588" y="0"/>
              </a:lnTo>
              <a:lnTo>
                <a:pt x="2813176" y="0"/>
              </a:lnTo>
            </a:path>
          </a:pathLst>
        </a:custGeom>
        <a:noFill/>
        <a:ln w="635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000" kern="1200">
            <a:latin typeface="Arial "/>
          </a:endParaRPr>
        </a:p>
      </dsp:txBody>
      <dsp:txXfrm>
        <a:off x="4579790" y="2398949"/>
        <a:ext cx="145710" cy="145710"/>
      </dsp:txXfrm>
    </dsp:sp>
    <dsp:sp modelId="{45F44844-AF75-4B35-A636-45C7540E3E86}">
      <dsp:nvSpPr>
        <dsp:cNvPr id="0" name=""/>
        <dsp:cNvSpPr/>
      </dsp:nvSpPr>
      <dsp:spPr>
        <a:xfrm>
          <a:off x="1142909" y="2317074"/>
          <a:ext cx="3136107" cy="1070190"/>
        </a:xfrm>
        <a:prstGeom prst="rect">
          <a:avLst/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>
              <a:latin typeface="Arial "/>
            </a:rPr>
            <a:t>100 doentes submetidos a intervenção cirúrgica</a:t>
          </a:r>
        </a:p>
      </dsp:txBody>
      <dsp:txXfrm>
        <a:off x="1142909" y="2317074"/>
        <a:ext cx="3136107" cy="1070190"/>
      </dsp:txXfrm>
    </dsp:sp>
    <dsp:sp modelId="{7182BBAE-C9DA-4155-9628-E4A112DA090A}">
      <dsp:nvSpPr>
        <dsp:cNvPr id="0" name=""/>
        <dsp:cNvSpPr/>
      </dsp:nvSpPr>
      <dsp:spPr>
        <a:xfrm>
          <a:off x="6059234" y="1556344"/>
          <a:ext cx="3510223" cy="107019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>
              <a:latin typeface="Arial "/>
            </a:rPr>
            <a:t>13 doentes submetidos a cirurgia exploradora</a:t>
          </a:r>
        </a:p>
      </dsp:txBody>
      <dsp:txXfrm>
        <a:off x="6059234" y="1556344"/>
        <a:ext cx="3510223" cy="1070190"/>
      </dsp:txXfrm>
    </dsp:sp>
    <dsp:sp modelId="{D250B50C-533E-4E40-B50A-C660122D4310}">
      <dsp:nvSpPr>
        <dsp:cNvPr id="0" name=""/>
        <dsp:cNvSpPr/>
      </dsp:nvSpPr>
      <dsp:spPr>
        <a:xfrm>
          <a:off x="6043157" y="2894082"/>
          <a:ext cx="3510223" cy="107019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>
              <a:latin typeface="Arial "/>
            </a:rPr>
            <a:t>87 doentes submetidos a esofagectomia</a:t>
          </a:r>
        </a:p>
      </dsp:txBody>
      <dsp:txXfrm>
        <a:off x="6043157" y="2894082"/>
        <a:ext cx="3510223" cy="10701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621191"/>
            <a:ext cx="11226800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1000" y="5202944"/>
            <a:ext cx="9906000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17/10/2020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6560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17/10/2020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4452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1976" y="527403"/>
            <a:ext cx="2847975" cy="8394877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8051" y="527403"/>
            <a:ext cx="8378825" cy="8394877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17/10/2020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8682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17/10/2020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745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172" y="2469624"/>
            <a:ext cx="11391900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1172" y="6629226"/>
            <a:ext cx="11391900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/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17/10/2020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663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8050" y="2637014"/>
            <a:ext cx="5613400" cy="6285266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6550" y="2637014"/>
            <a:ext cx="5613400" cy="6285266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17/10/2020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4562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527405"/>
            <a:ext cx="11391900" cy="1914702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72" y="2428347"/>
            <a:ext cx="5587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9772" y="3618442"/>
            <a:ext cx="5587602" cy="5322183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6551" y="2428347"/>
            <a:ext cx="5615120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86551" y="3618442"/>
            <a:ext cx="5615120" cy="5322183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17/10/2020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998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17/10/2020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642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17/10/2020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19885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660400"/>
            <a:ext cx="425992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5120" y="1426283"/>
            <a:ext cx="6686550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70" y="2971800"/>
            <a:ext cx="425992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17/10/2020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1927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660400"/>
            <a:ext cx="425992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5120" y="1426283"/>
            <a:ext cx="6686550" cy="7039681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70" y="2971800"/>
            <a:ext cx="425992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5F0E-EB9A-4C82-BF04-F022988D07E5}" type="datetimeFigureOut">
              <a:rPr lang="pt-PT" smtClean="0"/>
              <a:t>17/10/2020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0CA6-07DC-4EE1-96AF-C18284B581B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023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8050" y="527405"/>
            <a:ext cx="11391900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8050" y="2637014"/>
            <a:ext cx="11391900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8050" y="9181397"/>
            <a:ext cx="29718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35F0E-EB9A-4C82-BF04-F022988D07E5}" type="datetimeFigureOut">
              <a:rPr lang="pt-PT" smtClean="0"/>
              <a:t>17/10/2020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5150" y="9181397"/>
            <a:ext cx="4457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8150" y="9181397"/>
            <a:ext cx="29718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A0CA6-07DC-4EE1-96AF-C18284B581B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787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9.m4a"/><Relationship Id="rId7" Type="http://schemas.openxmlformats.org/officeDocument/2006/relationships/image" Target="../media/image1.png"/><Relationship Id="rId12" Type="http://schemas.openxmlformats.org/officeDocument/2006/relationships/image" Target="../media/image4.png"/><Relationship Id="rId2" Type="http://schemas.microsoft.com/office/2007/relationships/media" Target="../media/media19.m4a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audio" Target="../media/media20.m4a"/><Relationship Id="rId10" Type="http://schemas.openxmlformats.org/officeDocument/2006/relationships/image" Target="../media/image10.png"/><Relationship Id="rId4" Type="http://schemas.microsoft.com/office/2007/relationships/media" Target="../media/media20.m4a"/><Relationship Id="rId9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22.m4a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22.m4a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3.m4a"/><Relationship Id="rId7" Type="http://schemas.openxmlformats.org/officeDocument/2006/relationships/image" Target="../media/image1.png"/><Relationship Id="rId2" Type="http://schemas.microsoft.com/office/2007/relationships/media" Target="../media/media23.m4a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4.m4a"/><Relationship Id="rId10" Type="http://schemas.openxmlformats.org/officeDocument/2006/relationships/image" Target="../media/image4.png"/><Relationship Id="rId4" Type="http://schemas.microsoft.com/office/2007/relationships/media" Target="../media/media24.m4a"/><Relationship Id="rId9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5.m4a"/><Relationship Id="rId7" Type="http://schemas.openxmlformats.org/officeDocument/2006/relationships/image" Target="../media/image1.png"/><Relationship Id="rId2" Type="http://schemas.microsoft.com/office/2007/relationships/media" Target="../media/media25.m4a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6.m4a"/><Relationship Id="rId10" Type="http://schemas.openxmlformats.org/officeDocument/2006/relationships/image" Target="../media/image4.png"/><Relationship Id="rId4" Type="http://schemas.microsoft.com/office/2007/relationships/media" Target="../media/media26.m4a"/><Relationship Id="rId9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7.m4a"/><Relationship Id="rId7" Type="http://schemas.openxmlformats.org/officeDocument/2006/relationships/image" Target="../media/image1.png"/><Relationship Id="rId2" Type="http://schemas.microsoft.com/office/2007/relationships/media" Target="../media/media27.m4a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8.m4a"/><Relationship Id="rId10" Type="http://schemas.openxmlformats.org/officeDocument/2006/relationships/image" Target="../media/image4.png"/><Relationship Id="rId4" Type="http://schemas.microsoft.com/office/2007/relationships/media" Target="../media/media28.m4a"/><Relationship Id="rId9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m4a"/><Relationship Id="rId10" Type="http://schemas.openxmlformats.org/officeDocument/2006/relationships/image" Target="../media/image4.png"/><Relationship Id="rId4" Type="http://schemas.microsoft.com/office/2007/relationships/media" Target="../media/media4.m4a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6.m4a"/><Relationship Id="rId10" Type="http://schemas.openxmlformats.org/officeDocument/2006/relationships/image" Target="../media/image4.png"/><Relationship Id="rId4" Type="http://schemas.microsoft.com/office/2007/relationships/media" Target="../media/media6.m4a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8.m4a"/><Relationship Id="rId10" Type="http://schemas.openxmlformats.org/officeDocument/2006/relationships/image" Target="../media/image4.png"/><Relationship Id="rId4" Type="http://schemas.microsoft.com/office/2007/relationships/media" Target="../media/media8.m4a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diagramColors" Target="../diagrams/colors1.xml"/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12" Type="http://schemas.openxmlformats.org/officeDocument/2006/relationships/diagramQuickStyle" Target="../diagrams/quickStyle1.xml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diagramLayout" Target="../diagrams/layout1.xml"/><Relationship Id="rId5" Type="http://schemas.openxmlformats.org/officeDocument/2006/relationships/audio" Target="../media/media10.m4a"/><Relationship Id="rId15" Type="http://schemas.openxmlformats.org/officeDocument/2006/relationships/image" Target="../media/image4.png"/><Relationship Id="rId10" Type="http://schemas.openxmlformats.org/officeDocument/2006/relationships/diagramData" Target="../diagrams/data1.xml"/><Relationship Id="rId4" Type="http://schemas.microsoft.com/office/2007/relationships/media" Target="../media/media10.m4a"/><Relationship Id="rId9" Type="http://schemas.openxmlformats.org/officeDocument/2006/relationships/image" Target="../media/image5.jpeg"/><Relationship Id="rId14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2.m4a"/><Relationship Id="rId10" Type="http://schemas.openxmlformats.org/officeDocument/2006/relationships/image" Target="../media/image4.png"/><Relationship Id="rId4" Type="http://schemas.microsoft.com/office/2007/relationships/media" Target="../media/media12.m4a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14.m4a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14.m4a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16.m4a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16.m4a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7.m4a"/><Relationship Id="rId7" Type="http://schemas.openxmlformats.org/officeDocument/2006/relationships/image" Target="../media/image1.png"/><Relationship Id="rId2" Type="http://schemas.microsoft.com/office/2007/relationships/media" Target="../media/media17.m4a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8.m4a"/><Relationship Id="rId10" Type="http://schemas.openxmlformats.org/officeDocument/2006/relationships/image" Target="../media/image4.png"/><Relationship Id="rId4" Type="http://schemas.microsoft.com/office/2007/relationships/media" Target="../media/media18.m4a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97220B-AA9A-4156-AFF6-847F1B8D0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0065" y="3286601"/>
            <a:ext cx="13452433" cy="1930693"/>
          </a:xfrm>
        </p:spPr>
        <p:txBody>
          <a:bodyPr>
            <a:normAutofit/>
          </a:bodyPr>
          <a:lstStyle/>
          <a:p>
            <a:r>
              <a:rPr lang="pt-PT" sz="5400" dirty="0">
                <a:solidFill>
                  <a:schemeClr val="bg1"/>
                </a:solidFill>
                <a:latin typeface="Arial "/>
              </a:rPr>
              <a:t>Tratamento Cirúrgico do Cancro do Esófago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4FB80A-CE39-41D7-B597-6DAA2FC7F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3967" y="7623872"/>
            <a:ext cx="11460066" cy="2391656"/>
          </a:xfrm>
        </p:spPr>
        <p:txBody>
          <a:bodyPr>
            <a:normAutofit/>
          </a:bodyPr>
          <a:lstStyle/>
          <a:p>
            <a:r>
              <a:rPr lang="pt-PT" sz="2200" dirty="0">
                <a:solidFill>
                  <a:schemeClr val="bg1"/>
                </a:solidFill>
                <a:latin typeface="Arial "/>
              </a:rPr>
              <a:t>Sara Castanheira Rodrigues, Vítor </a:t>
            </a:r>
            <a:r>
              <a:rPr lang="pt-PT" sz="2200" dirty="0" err="1">
                <a:solidFill>
                  <a:schemeClr val="bg1"/>
                </a:solidFill>
                <a:latin typeface="Arial "/>
              </a:rPr>
              <a:t>Devezas</a:t>
            </a:r>
            <a:r>
              <a:rPr lang="pt-PT" sz="2200" dirty="0">
                <a:solidFill>
                  <a:schemeClr val="bg1"/>
                </a:solidFill>
                <a:latin typeface="Arial "/>
              </a:rPr>
              <a:t>, Catarina Pestana Muller, José P. Barbosa, Silvestre Carneiro, José Barbosa, Elisabete Barbosa</a:t>
            </a:r>
          </a:p>
          <a:p>
            <a:endParaRPr lang="pt-PT" sz="2200" dirty="0">
              <a:solidFill>
                <a:schemeClr val="bg1"/>
              </a:solidFill>
              <a:latin typeface="Arial "/>
            </a:endParaRPr>
          </a:p>
          <a:p>
            <a:r>
              <a:rPr lang="pt-PT" sz="2200" dirty="0">
                <a:solidFill>
                  <a:schemeClr val="bg1"/>
                </a:solidFill>
                <a:latin typeface="Arial "/>
              </a:rPr>
              <a:t>Centro Hospitalar Universitário de São João, Porto, Portugal.</a:t>
            </a:r>
          </a:p>
          <a:p>
            <a:r>
              <a:rPr lang="pt-PT" sz="2200" dirty="0">
                <a:solidFill>
                  <a:schemeClr val="bg1"/>
                </a:solidFill>
                <a:latin typeface="Arial "/>
              </a:rPr>
              <a:t>Outubro de 2020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B97220B-AA9A-4156-AFF6-847F1B8D0482}"/>
              </a:ext>
            </a:extLst>
          </p:cNvPr>
          <p:cNvSpPr txBox="1">
            <a:spLocks/>
          </p:cNvSpPr>
          <p:nvPr/>
        </p:nvSpPr>
        <p:spPr>
          <a:xfrm>
            <a:off x="-125509" y="4750967"/>
            <a:ext cx="13623319" cy="17414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132075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6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dirty="0">
                <a:solidFill>
                  <a:schemeClr val="bg1"/>
                </a:solidFill>
                <a:latin typeface="Arial "/>
              </a:rPr>
              <a:t>Experiência de um Centro de Referência em Abordagem Minimamente Invasiva – Primeiros 100 casos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/>
          <a:srcRect l="74595" t="2575" r="14630" b="75255"/>
          <a:stretch/>
        </p:blipFill>
        <p:spPr>
          <a:xfrm>
            <a:off x="9218645" y="279039"/>
            <a:ext cx="1730349" cy="200177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648" y="752039"/>
            <a:ext cx="2132524" cy="884603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324498" y="7035282"/>
            <a:ext cx="1255900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4367" y="9067800"/>
            <a:ext cx="609600" cy="609600"/>
          </a:xfrm>
          <a:prstGeom prst="rect">
            <a:avLst/>
          </a:prstGeom>
        </p:spPr>
      </p:pic>
      <p:pic>
        <p:nvPicPr>
          <p:cNvPr id="34" name="Áudio 3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82500" y="908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9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9"/>
    </mc:Choice>
    <mc:Fallback xmlns="">
      <p:transition spd="slow" advTm="13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 isNarration="1"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4"/>
        <p14:stopEvt time="13729" objId="2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>
            <a:grpSpLocks noChangeAspect="1"/>
          </p:cNvGrpSpPr>
          <p:nvPr/>
        </p:nvGrpSpPr>
        <p:grpSpPr>
          <a:xfrm>
            <a:off x="8532079" y="54696"/>
            <a:ext cx="4377341" cy="1525797"/>
            <a:chOff x="6797473" y="153713"/>
            <a:chExt cx="5742869" cy="2001776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689C725B-0CFB-4DAC-88E4-E40AE8245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" t="17396" r="84831" b="14778"/>
            <a:stretch/>
          </p:blipFill>
          <p:spPr>
            <a:xfrm>
              <a:off x="10786187" y="286853"/>
              <a:ext cx="1754155" cy="1735494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8"/>
            <a:srcRect l="74595" t="2575" r="14630" b="75255"/>
            <a:stretch/>
          </p:blipFill>
          <p:spPr>
            <a:xfrm>
              <a:off x="6797473" y="153713"/>
              <a:ext cx="1730348" cy="2001776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769" y="712299"/>
              <a:ext cx="2132524" cy="884604"/>
            </a:xfrm>
            <a:prstGeom prst="rect">
              <a:avLst/>
            </a:prstGeom>
          </p:spPr>
        </p:pic>
      </p:grpSp>
      <p:sp>
        <p:nvSpPr>
          <p:cNvPr id="8" name="Retângulo 7"/>
          <p:cNvSpPr/>
          <p:nvPr/>
        </p:nvSpPr>
        <p:spPr>
          <a:xfrm>
            <a:off x="0" y="1586205"/>
            <a:ext cx="12909420" cy="11295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281548" y="657163"/>
            <a:ext cx="6641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>
                <a:latin typeface="Arial "/>
              </a:rPr>
              <a:t>Resultados</a:t>
            </a:r>
          </a:p>
        </p:txBody>
      </p:sp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301838" y="1586936"/>
            <a:ext cx="11848821" cy="1025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PT" sz="3200" dirty="0">
                <a:latin typeface="Arial "/>
              </a:rPr>
              <a:t>Complicações</a:t>
            </a:r>
            <a:endParaRPr lang="pt-PT" sz="2800" dirty="0">
              <a:latin typeface="Arial "/>
            </a:endParaRPr>
          </a:p>
        </p:txBody>
      </p:sp>
      <p:sp>
        <p:nvSpPr>
          <p:cNvPr id="11" name="Retângulo 10"/>
          <p:cNvSpPr/>
          <p:nvPr/>
        </p:nvSpPr>
        <p:spPr>
          <a:xfrm flipV="1">
            <a:off x="366873" y="2277649"/>
            <a:ext cx="11968196" cy="36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10"/>
          <a:srcRect l="44279" t="28062" r="8677" b="30679"/>
          <a:stretch/>
        </p:blipFill>
        <p:spPr>
          <a:xfrm>
            <a:off x="117428" y="2463993"/>
            <a:ext cx="7656563" cy="3618193"/>
          </a:xfrm>
          <a:prstGeom prst="rect">
            <a:avLst/>
          </a:prstGeom>
        </p:spPr>
      </p:pic>
      <p:sp>
        <p:nvSpPr>
          <p:cNvPr id="13" name="Retângulo arredondado 12"/>
          <p:cNvSpPr/>
          <p:nvPr/>
        </p:nvSpPr>
        <p:spPr>
          <a:xfrm>
            <a:off x="3602107" y="2850953"/>
            <a:ext cx="3470340" cy="396087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tângulo arredondado 18"/>
          <p:cNvSpPr/>
          <p:nvPr/>
        </p:nvSpPr>
        <p:spPr>
          <a:xfrm>
            <a:off x="2295331" y="4142560"/>
            <a:ext cx="4777116" cy="734742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tângulo 22"/>
          <p:cNvSpPr/>
          <p:nvPr/>
        </p:nvSpPr>
        <p:spPr>
          <a:xfrm>
            <a:off x="281548" y="9069356"/>
            <a:ext cx="6752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Arial "/>
              </a:rPr>
              <a:t>in Low, D. et al., </a:t>
            </a:r>
            <a:r>
              <a:rPr lang="en-US" dirty="0">
                <a:latin typeface="Arial "/>
              </a:rPr>
              <a:t>Benchmarking Complications Associated With </a:t>
            </a:r>
            <a:r>
              <a:rPr lang="en-US" dirty="0" err="1">
                <a:latin typeface="Arial "/>
              </a:rPr>
              <a:t>Esophagectomy</a:t>
            </a:r>
            <a:r>
              <a:rPr lang="en-US" dirty="0">
                <a:latin typeface="Arial "/>
              </a:rPr>
              <a:t>, </a:t>
            </a:r>
            <a:r>
              <a:rPr lang="pt-PT" dirty="0" err="1">
                <a:latin typeface="Arial "/>
              </a:rPr>
              <a:t>Ann</a:t>
            </a:r>
            <a:r>
              <a:rPr lang="pt-PT" dirty="0">
                <a:latin typeface="Arial "/>
              </a:rPr>
              <a:t> </a:t>
            </a:r>
            <a:r>
              <a:rPr lang="pt-PT" dirty="0" err="1">
                <a:latin typeface="Arial "/>
              </a:rPr>
              <a:t>Surg</a:t>
            </a:r>
            <a:r>
              <a:rPr lang="pt-PT" dirty="0">
                <a:latin typeface="Arial "/>
              </a:rPr>
              <a:t> 2019;269:291–298).</a:t>
            </a:r>
          </a:p>
        </p:txBody>
      </p:sp>
      <p:pic>
        <p:nvPicPr>
          <p:cNvPr id="15" name="Imagem 14"/>
          <p:cNvPicPr preferRelativeResize="0"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18535" r="61018" b="41085"/>
          <a:stretch/>
        </p:blipFill>
        <p:spPr bwMode="auto">
          <a:xfrm>
            <a:off x="7202584" y="5882377"/>
            <a:ext cx="5775973" cy="41152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Retângulo arredondado 20"/>
          <p:cNvSpPr/>
          <p:nvPr/>
        </p:nvSpPr>
        <p:spPr>
          <a:xfrm>
            <a:off x="8395735" y="7090161"/>
            <a:ext cx="1308100" cy="31834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arredondado 21"/>
          <p:cNvSpPr/>
          <p:nvPr/>
        </p:nvSpPr>
        <p:spPr>
          <a:xfrm>
            <a:off x="7313904" y="7949063"/>
            <a:ext cx="3470340" cy="496967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7044" y="156178"/>
            <a:ext cx="609600" cy="609600"/>
          </a:xfrm>
          <a:prstGeom prst="rect">
            <a:avLst/>
          </a:prstGeom>
        </p:spPr>
      </p:pic>
      <p:pic>
        <p:nvPicPr>
          <p:cNvPr id="26" name="Áudio 2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2500" y="9080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1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87"/>
    </mc:Choice>
    <mc:Fallback xmlns="">
      <p:transition spd="slow" advTm="26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" objId="20"/>
        <p14:stopEvt time="26641" objId="2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>
            <a:grpSpLocks noChangeAspect="1"/>
          </p:cNvGrpSpPr>
          <p:nvPr/>
        </p:nvGrpSpPr>
        <p:grpSpPr>
          <a:xfrm>
            <a:off x="8532079" y="54696"/>
            <a:ext cx="4377341" cy="1525797"/>
            <a:chOff x="6797473" y="153713"/>
            <a:chExt cx="5742869" cy="2001776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689C725B-0CFB-4DAC-88E4-E40AE8245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" t="17396" r="84831" b="14778"/>
            <a:stretch/>
          </p:blipFill>
          <p:spPr>
            <a:xfrm>
              <a:off x="10786187" y="286853"/>
              <a:ext cx="1754155" cy="1735494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7"/>
            <a:srcRect l="74595" t="2575" r="14630" b="75255"/>
            <a:stretch/>
          </p:blipFill>
          <p:spPr>
            <a:xfrm>
              <a:off x="6797473" y="153713"/>
              <a:ext cx="1730348" cy="2001776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769" y="712299"/>
              <a:ext cx="2132524" cy="884604"/>
            </a:xfrm>
            <a:prstGeom prst="rect">
              <a:avLst/>
            </a:prstGeom>
          </p:spPr>
        </p:pic>
      </p:grpSp>
      <p:sp>
        <p:nvSpPr>
          <p:cNvPr id="8" name="Retângulo 7"/>
          <p:cNvSpPr/>
          <p:nvPr/>
        </p:nvSpPr>
        <p:spPr>
          <a:xfrm>
            <a:off x="0" y="1586205"/>
            <a:ext cx="12909420" cy="11295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281548" y="657163"/>
            <a:ext cx="6641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>
                <a:latin typeface="Arial "/>
              </a:rPr>
              <a:t>Resultados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7851503" y="9681490"/>
            <a:ext cx="675244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500" dirty="0">
                <a:latin typeface="Arial "/>
              </a:rPr>
              <a:t>in Low, D. et al., </a:t>
            </a:r>
            <a:r>
              <a:rPr lang="en-US" sz="500" dirty="0">
                <a:latin typeface="Arial "/>
              </a:rPr>
              <a:t>Benchmarking Complications Associated With </a:t>
            </a:r>
            <a:r>
              <a:rPr lang="en-US" sz="500" dirty="0" err="1">
                <a:latin typeface="Arial "/>
              </a:rPr>
              <a:t>Esophagectomy</a:t>
            </a:r>
            <a:r>
              <a:rPr lang="en-US" sz="500" dirty="0">
                <a:latin typeface="Arial "/>
              </a:rPr>
              <a:t>, </a:t>
            </a:r>
            <a:r>
              <a:rPr lang="pt-PT" sz="500" dirty="0" err="1">
                <a:latin typeface="Arial "/>
              </a:rPr>
              <a:t>Ann</a:t>
            </a:r>
            <a:r>
              <a:rPr lang="pt-PT" sz="500" dirty="0">
                <a:latin typeface="Arial "/>
              </a:rPr>
              <a:t> </a:t>
            </a:r>
            <a:r>
              <a:rPr lang="pt-PT" sz="500" dirty="0" err="1">
                <a:latin typeface="Arial "/>
              </a:rPr>
              <a:t>Surg</a:t>
            </a:r>
            <a:r>
              <a:rPr lang="pt-PT" sz="500" dirty="0">
                <a:latin typeface="Arial "/>
              </a:rPr>
              <a:t> 2019;269:291–298).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9"/>
          <a:srcRect l="51489" t="18128" r="15523" b="6455"/>
          <a:stretch/>
        </p:blipFill>
        <p:spPr>
          <a:xfrm>
            <a:off x="242597" y="1749598"/>
            <a:ext cx="6305907" cy="7767625"/>
          </a:xfrm>
          <a:prstGeom prst="rect">
            <a:avLst/>
          </a:prstGeom>
        </p:spPr>
      </p:pic>
      <p:sp>
        <p:nvSpPr>
          <p:cNvPr id="22" name="Retângulo arredondado 21"/>
          <p:cNvSpPr/>
          <p:nvPr/>
        </p:nvSpPr>
        <p:spPr>
          <a:xfrm>
            <a:off x="242598" y="1959146"/>
            <a:ext cx="6344857" cy="248484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arredondado 19"/>
          <p:cNvSpPr/>
          <p:nvPr/>
        </p:nvSpPr>
        <p:spPr>
          <a:xfrm>
            <a:off x="242597" y="3280101"/>
            <a:ext cx="6344857" cy="248484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tângulo arredondado 23"/>
          <p:cNvSpPr/>
          <p:nvPr/>
        </p:nvSpPr>
        <p:spPr>
          <a:xfrm>
            <a:off x="242596" y="6816655"/>
            <a:ext cx="6344857" cy="248484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242596" y="9552656"/>
            <a:ext cx="6604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800" kern="100" dirty="0">
                <a:latin typeface="Arial" panose="020B0604020202020204" pitchFamily="34" charset="0"/>
                <a:ea typeface="Times New Roman" panose="02020603050405020304" pitchFamily="18" charset="0"/>
              </a:rPr>
              <a:t>Cada grupo de complicações inclui doentes com &gt;1 complicação, estão contabilizadas em N as complicações; total de complicações = 93; N, número de doentes; N%, percentagem de doentes.</a:t>
            </a:r>
            <a:endParaRPr lang="pt-PT" sz="800" dirty="0"/>
          </a:p>
        </p:txBody>
      </p:sp>
      <p:pic>
        <p:nvPicPr>
          <p:cNvPr id="25" name="Imagem 24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7" t="18535" r="39675" b="2030"/>
          <a:stretch/>
        </p:blipFill>
        <p:spPr bwMode="auto">
          <a:xfrm>
            <a:off x="6587453" y="1829112"/>
            <a:ext cx="6562490" cy="7683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Retângulo arredondado 25"/>
          <p:cNvSpPr/>
          <p:nvPr/>
        </p:nvSpPr>
        <p:spPr>
          <a:xfrm>
            <a:off x="6548504" y="2389800"/>
            <a:ext cx="4200362" cy="186594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etângulo arredondado 26"/>
          <p:cNvSpPr/>
          <p:nvPr/>
        </p:nvSpPr>
        <p:spPr>
          <a:xfrm>
            <a:off x="6587452" y="3960032"/>
            <a:ext cx="4200362" cy="186594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 arredondado 27"/>
          <p:cNvSpPr/>
          <p:nvPr/>
        </p:nvSpPr>
        <p:spPr>
          <a:xfrm>
            <a:off x="6608387" y="5099448"/>
            <a:ext cx="4200362" cy="186594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Retângulo arredondado 28"/>
          <p:cNvSpPr/>
          <p:nvPr/>
        </p:nvSpPr>
        <p:spPr>
          <a:xfrm>
            <a:off x="6608387" y="7212179"/>
            <a:ext cx="4200362" cy="186594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7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4952" y="92373"/>
            <a:ext cx="609600" cy="609600"/>
          </a:xfrm>
          <a:prstGeom prst="rect">
            <a:avLst/>
          </a:prstGeom>
        </p:spPr>
      </p:pic>
      <p:pic>
        <p:nvPicPr>
          <p:cNvPr id="19" name="Áudio 1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2500" y="908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47"/>
    </mc:Choice>
    <mc:Fallback xmlns="">
      <p:transition spd="slow" advTm="20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17"/>
        <p14:stopEvt time="20247" objId="1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42993" y="2895745"/>
            <a:ext cx="12122015" cy="1495701"/>
          </a:xfrm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t-PT" sz="2400" dirty="0">
                <a:solidFill>
                  <a:schemeClr val="bg1"/>
                </a:solidFill>
                <a:latin typeface="Arial "/>
              </a:rPr>
              <a:t>Na nossa série, a maioria dos </a:t>
            </a:r>
            <a:r>
              <a:rPr lang="pt-PT" sz="2400" dirty="0" err="1">
                <a:solidFill>
                  <a:schemeClr val="bg1"/>
                </a:solidFill>
                <a:latin typeface="Arial "/>
              </a:rPr>
              <a:t>CEs</a:t>
            </a:r>
            <a:r>
              <a:rPr lang="pt-PT" sz="2400" dirty="0">
                <a:solidFill>
                  <a:schemeClr val="bg1"/>
                </a:solidFill>
                <a:latin typeface="Arial "/>
              </a:rPr>
              <a:t> submetidos a cirurgia são do tipo epidermoide, com a esofagectomia de </a:t>
            </a:r>
            <a:r>
              <a:rPr lang="pt-PT" sz="2400" dirty="0" err="1">
                <a:solidFill>
                  <a:schemeClr val="bg1"/>
                </a:solidFill>
                <a:latin typeface="Arial "/>
              </a:rPr>
              <a:t>Ivor</a:t>
            </a:r>
            <a:r>
              <a:rPr lang="pt-PT" sz="2400" dirty="0">
                <a:solidFill>
                  <a:schemeClr val="bg1"/>
                </a:solidFill>
                <a:latin typeface="Arial "/>
              </a:rPr>
              <a:t>-Lewis a consistir na cirurgia de resseção mais vezes realizada.</a:t>
            </a:r>
          </a:p>
        </p:txBody>
      </p:sp>
      <p:grpSp>
        <p:nvGrpSpPr>
          <p:cNvPr id="4" name="Grupo 3"/>
          <p:cNvGrpSpPr>
            <a:grpSpLocks noChangeAspect="1"/>
          </p:cNvGrpSpPr>
          <p:nvPr/>
        </p:nvGrpSpPr>
        <p:grpSpPr>
          <a:xfrm>
            <a:off x="8532079" y="54696"/>
            <a:ext cx="4377341" cy="1525797"/>
            <a:chOff x="6797473" y="153713"/>
            <a:chExt cx="5742869" cy="2001776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689C725B-0CFB-4DAC-88E4-E40AE8245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" t="17396" r="84831" b="14778"/>
            <a:stretch/>
          </p:blipFill>
          <p:spPr>
            <a:xfrm>
              <a:off x="10786187" y="286853"/>
              <a:ext cx="1754155" cy="1735494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8"/>
            <a:srcRect l="74595" t="2575" r="14630" b="75255"/>
            <a:stretch/>
          </p:blipFill>
          <p:spPr>
            <a:xfrm>
              <a:off x="6797473" y="153713"/>
              <a:ext cx="1730348" cy="2001776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769" y="712299"/>
              <a:ext cx="2132524" cy="884604"/>
            </a:xfrm>
            <a:prstGeom prst="rect">
              <a:avLst/>
            </a:prstGeom>
          </p:spPr>
        </p:pic>
      </p:grpSp>
      <p:sp>
        <p:nvSpPr>
          <p:cNvPr id="8" name="Retângulo 7"/>
          <p:cNvSpPr/>
          <p:nvPr/>
        </p:nvSpPr>
        <p:spPr>
          <a:xfrm>
            <a:off x="0" y="1586205"/>
            <a:ext cx="12909420" cy="11295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281548" y="657163"/>
            <a:ext cx="6641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>
                <a:latin typeface="Arial "/>
              </a:rPr>
              <a:t>Discussão</a:t>
            </a:r>
          </a:p>
        </p:txBody>
      </p:sp>
      <p:sp>
        <p:nvSpPr>
          <p:cNvPr id="14" name="Marcador de Posição de Conteúdo 2"/>
          <p:cNvSpPr txBox="1">
            <a:spLocks/>
          </p:cNvSpPr>
          <p:nvPr/>
        </p:nvSpPr>
        <p:spPr>
          <a:xfrm>
            <a:off x="393703" y="5588035"/>
            <a:ext cx="12122013" cy="3617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Arial "/>
              </a:rPr>
              <a:t>A </a:t>
            </a:r>
            <a:r>
              <a:rPr lang="en-US" sz="2800" dirty="0" err="1">
                <a:solidFill>
                  <a:srgbClr val="000000"/>
                </a:solidFill>
                <a:latin typeface="Arial "/>
              </a:rPr>
              <a:t>esofagectomia</a:t>
            </a:r>
            <a:r>
              <a:rPr lang="en-US" sz="2800" dirty="0">
                <a:solidFill>
                  <a:srgbClr val="000000"/>
                </a:solidFill>
                <a:latin typeface="Arial "/>
              </a:rPr>
              <a:t> H </a:t>
            </a:r>
            <a:r>
              <a:rPr lang="en-US" sz="2800" dirty="0" err="1">
                <a:solidFill>
                  <a:srgbClr val="000000"/>
                </a:solidFill>
                <a:latin typeface="Arial "/>
              </a:rPr>
              <a:t>ou</a:t>
            </a:r>
            <a:r>
              <a:rPr lang="en-US" sz="2800" dirty="0">
                <a:solidFill>
                  <a:srgbClr val="000000"/>
                </a:solidFill>
                <a:latin typeface="Arial "/>
              </a:rPr>
              <a:t> TMI, </a:t>
            </a:r>
            <a:r>
              <a:rPr lang="en-US" sz="2800" dirty="0" err="1">
                <a:solidFill>
                  <a:srgbClr val="000000"/>
                </a:solidFill>
                <a:latin typeface="Arial "/>
              </a:rPr>
              <a:t>demonstra</a:t>
            </a:r>
            <a:r>
              <a:rPr lang="en-US" sz="2800" dirty="0">
                <a:solidFill>
                  <a:srgbClr val="000000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"/>
              </a:rPr>
              <a:t>segurança</a:t>
            </a:r>
            <a:r>
              <a:rPr lang="en-US" sz="2800" dirty="0">
                <a:solidFill>
                  <a:srgbClr val="000000"/>
                </a:solidFill>
                <a:latin typeface="Arial 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Arial "/>
              </a:rPr>
              <a:t>eficácia</a:t>
            </a:r>
            <a:r>
              <a:rPr lang="en-US" sz="2800" dirty="0">
                <a:solidFill>
                  <a:srgbClr val="000000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"/>
              </a:rPr>
              <a:t>centros</a:t>
            </a:r>
            <a:r>
              <a:rPr lang="en-US" sz="2800" dirty="0">
                <a:solidFill>
                  <a:srgbClr val="000000"/>
                </a:solidFill>
                <a:latin typeface="Arial "/>
              </a:rPr>
              <a:t> com </a:t>
            </a:r>
            <a:r>
              <a:rPr lang="en-US" sz="2800" dirty="0" err="1">
                <a:solidFill>
                  <a:srgbClr val="000000"/>
                </a:solidFill>
                <a:latin typeface="Arial "/>
              </a:rPr>
              <a:t>experiência</a:t>
            </a:r>
            <a:r>
              <a:rPr lang="en-US" sz="2800" dirty="0">
                <a:solidFill>
                  <a:srgbClr val="000000"/>
                </a:solidFill>
                <a:latin typeface="Arial 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 "/>
              </a:rPr>
              <a:t>conduzindo</a:t>
            </a:r>
            <a:r>
              <a:rPr lang="en-US" sz="2800" dirty="0">
                <a:solidFill>
                  <a:srgbClr val="000000"/>
                </a:solidFill>
                <a:latin typeface="Arial 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 "/>
              </a:rPr>
              <a:t>uma</a:t>
            </a:r>
            <a:r>
              <a:rPr lang="en-US" sz="2800" dirty="0">
                <a:solidFill>
                  <a:srgbClr val="000000"/>
                </a:solidFill>
                <a:latin typeface="Arial 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 "/>
              </a:rPr>
              <a:t>mudança</a:t>
            </a:r>
            <a:r>
              <a:rPr lang="en-US" sz="2800" dirty="0">
                <a:solidFill>
                  <a:srgbClr val="000000"/>
                </a:solidFill>
                <a:latin typeface="Arial "/>
              </a:rPr>
              <a:t> gradual de </a:t>
            </a:r>
            <a:r>
              <a:rPr lang="en-US" sz="2800" dirty="0" err="1">
                <a:solidFill>
                  <a:srgbClr val="000000"/>
                </a:solidFill>
                <a:latin typeface="Arial "/>
              </a:rPr>
              <a:t>paradigma</a:t>
            </a:r>
            <a:r>
              <a:rPr lang="en-US" sz="2800" dirty="0">
                <a:solidFill>
                  <a:srgbClr val="000000"/>
                </a:solidFill>
                <a:latin typeface="Arial "/>
              </a:rPr>
              <a:t>.</a:t>
            </a:r>
            <a:endParaRPr lang="en-US" sz="2800" dirty="0">
              <a:latin typeface="Arial "/>
            </a:endParaRPr>
          </a:p>
        </p:txBody>
      </p:sp>
      <p:pic>
        <p:nvPicPr>
          <p:cNvPr id="11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1548" y="136624"/>
            <a:ext cx="609600" cy="609600"/>
          </a:xfrm>
          <a:prstGeom prst="rect">
            <a:avLst/>
          </a:prstGeom>
        </p:spPr>
      </p:pic>
      <p:pic>
        <p:nvPicPr>
          <p:cNvPr id="19" name="Áudio 1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2500" y="9080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3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48"/>
    </mc:Choice>
    <mc:Fallback xmlns="">
      <p:transition spd="slow" advTm="31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24" objId="11"/>
        <p14:stopEvt time="31848" objId="11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>
            <a:grpSpLocks noChangeAspect="1"/>
          </p:cNvGrpSpPr>
          <p:nvPr/>
        </p:nvGrpSpPr>
        <p:grpSpPr>
          <a:xfrm>
            <a:off x="8532079" y="54696"/>
            <a:ext cx="4377341" cy="1525797"/>
            <a:chOff x="6797473" y="153713"/>
            <a:chExt cx="5742869" cy="2001776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689C725B-0CFB-4DAC-88E4-E40AE8245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" t="17396" r="84831" b="14778"/>
            <a:stretch/>
          </p:blipFill>
          <p:spPr>
            <a:xfrm>
              <a:off x="10786187" y="286853"/>
              <a:ext cx="1754155" cy="1735494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8"/>
            <a:srcRect l="74595" t="2575" r="14630" b="75255"/>
            <a:stretch/>
          </p:blipFill>
          <p:spPr>
            <a:xfrm>
              <a:off x="6797473" y="153713"/>
              <a:ext cx="1730348" cy="2001776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769" y="712299"/>
              <a:ext cx="2132524" cy="884604"/>
            </a:xfrm>
            <a:prstGeom prst="rect">
              <a:avLst/>
            </a:prstGeom>
          </p:spPr>
        </p:pic>
      </p:grpSp>
      <p:sp>
        <p:nvSpPr>
          <p:cNvPr id="16" name="Retângulo 15"/>
          <p:cNvSpPr/>
          <p:nvPr/>
        </p:nvSpPr>
        <p:spPr>
          <a:xfrm>
            <a:off x="0" y="1586205"/>
            <a:ext cx="12909420" cy="11295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/>
          <p:cNvSpPr txBox="1"/>
          <p:nvPr/>
        </p:nvSpPr>
        <p:spPr>
          <a:xfrm>
            <a:off x="281548" y="657163"/>
            <a:ext cx="6641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>
                <a:latin typeface="Arial "/>
              </a:rPr>
              <a:t>Discussão</a:t>
            </a:r>
          </a:p>
        </p:txBody>
      </p:sp>
      <p:sp>
        <p:nvSpPr>
          <p:cNvPr id="19" name="Marcador de Posição de Conteúdo 2"/>
          <p:cNvSpPr txBox="1">
            <a:spLocks/>
          </p:cNvSpPr>
          <p:nvPr/>
        </p:nvSpPr>
        <p:spPr>
          <a:xfrm>
            <a:off x="281548" y="2006259"/>
            <a:ext cx="12122013" cy="1545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latin typeface="Arial "/>
              </a:rPr>
              <a:t>A </a:t>
            </a:r>
            <a:r>
              <a:rPr lang="en-US" sz="2800" dirty="0" err="1">
                <a:latin typeface="Arial "/>
              </a:rPr>
              <a:t>cirurgia</a:t>
            </a:r>
            <a:r>
              <a:rPr lang="en-US" sz="2800" dirty="0">
                <a:latin typeface="Arial "/>
              </a:rPr>
              <a:t> MI </a:t>
            </a:r>
            <a:r>
              <a:rPr lang="en-US" sz="2800" dirty="0" err="1">
                <a:latin typeface="Arial "/>
              </a:rPr>
              <a:t>permite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redução</a:t>
            </a:r>
            <a:r>
              <a:rPr lang="en-US" sz="2800" dirty="0">
                <a:latin typeface="Arial "/>
              </a:rPr>
              <a:t> da </a:t>
            </a:r>
            <a:r>
              <a:rPr lang="en-US" sz="2800" dirty="0" err="1">
                <a:latin typeface="Arial "/>
              </a:rPr>
              <a:t>dor</a:t>
            </a:r>
            <a:r>
              <a:rPr lang="en-US" sz="2800" dirty="0">
                <a:latin typeface="Arial "/>
              </a:rPr>
              <a:t> no </a:t>
            </a:r>
            <a:r>
              <a:rPr lang="en-US" sz="2800" dirty="0" err="1">
                <a:latin typeface="Arial "/>
              </a:rPr>
              <a:t>pós-operatório</a:t>
            </a:r>
            <a:r>
              <a:rPr lang="en-US" sz="2800" dirty="0">
                <a:latin typeface="Arial "/>
              </a:rPr>
              <a:t> e </a:t>
            </a:r>
            <a:r>
              <a:rPr lang="en-US" sz="2800" dirty="0" err="1">
                <a:latin typeface="Arial "/>
              </a:rPr>
              <a:t>diminuição</a:t>
            </a:r>
            <a:r>
              <a:rPr lang="en-US" sz="2800" dirty="0">
                <a:latin typeface="Arial "/>
              </a:rPr>
              <a:t> da </a:t>
            </a:r>
            <a:r>
              <a:rPr lang="en-US" sz="2800" dirty="0" err="1">
                <a:latin typeface="Arial "/>
              </a:rPr>
              <a:t>incidência</a:t>
            </a:r>
            <a:r>
              <a:rPr lang="en-US" sz="2800" dirty="0">
                <a:latin typeface="Arial "/>
              </a:rPr>
              <a:t> das </a:t>
            </a:r>
            <a:r>
              <a:rPr lang="en-US" sz="2800" dirty="0" err="1">
                <a:latin typeface="Arial "/>
              </a:rPr>
              <a:t>complicações</a:t>
            </a:r>
            <a:r>
              <a:rPr lang="en-US" sz="2800" dirty="0">
                <a:latin typeface="Arial "/>
              </a:rPr>
              <a:t>, </a:t>
            </a:r>
            <a:r>
              <a:rPr lang="en-US" sz="2800" dirty="0" err="1">
                <a:latin typeface="Arial "/>
              </a:rPr>
              <a:t>nomeadamente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pulmonares</a:t>
            </a:r>
            <a:r>
              <a:rPr lang="en-US" sz="2800" dirty="0">
                <a:latin typeface="Arial "/>
              </a:rPr>
              <a:t>.</a:t>
            </a:r>
          </a:p>
        </p:txBody>
      </p:sp>
      <p:sp>
        <p:nvSpPr>
          <p:cNvPr id="4" name="Retângulo 3"/>
          <p:cNvSpPr/>
          <p:nvPr/>
        </p:nvSpPr>
        <p:spPr>
          <a:xfrm>
            <a:off x="498008" y="3746571"/>
            <a:ext cx="12211985" cy="15696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3200" dirty="0">
                <a:solidFill>
                  <a:schemeClr val="bg1"/>
                </a:solidFill>
                <a:latin typeface="Arial "/>
              </a:rPr>
              <a:t>A taxa de morbilidade e mortalidade na nossa série é sobreponível a outras séries internacionais.</a:t>
            </a:r>
            <a:endParaRPr lang="pt-PT" sz="3200" dirty="0"/>
          </a:p>
        </p:txBody>
      </p:sp>
      <p:sp>
        <p:nvSpPr>
          <p:cNvPr id="18" name="Marcador de Posição de Conteúdo 2"/>
          <p:cNvSpPr txBox="1">
            <a:spLocks/>
          </p:cNvSpPr>
          <p:nvPr/>
        </p:nvSpPr>
        <p:spPr>
          <a:xfrm>
            <a:off x="227005" y="6251076"/>
            <a:ext cx="12122013" cy="1396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latin typeface="Arial "/>
              </a:rPr>
              <a:t>A </a:t>
            </a:r>
            <a:r>
              <a:rPr lang="en-US" sz="2800" dirty="0" err="1">
                <a:latin typeface="Arial "/>
              </a:rPr>
              <a:t>evidência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disponível</a:t>
            </a:r>
            <a:r>
              <a:rPr lang="en-US" sz="2800" dirty="0">
                <a:latin typeface="Arial "/>
              </a:rPr>
              <a:t> é </a:t>
            </a:r>
            <a:r>
              <a:rPr lang="en-US" sz="2800" dirty="0" err="1">
                <a:latin typeface="Arial "/>
              </a:rPr>
              <a:t>pouco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consistente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devido</a:t>
            </a:r>
            <a:r>
              <a:rPr lang="en-US" sz="2800" dirty="0">
                <a:latin typeface="Arial "/>
              </a:rPr>
              <a:t> à </a:t>
            </a:r>
            <a:r>
              <a:rPr lang="en-US" sz="2800" dirty="0" err="1">
                <a:latin typeface="Arial "/>
              </a:rPr>
              <a:t>multiplicidade</a:t>
            </a:r>
            <a:r>
              <a:rPr lang="en-US" sz="2800" dirty="0">
                <a:latin typeface="Arial "/>
              </a:rPr>
              <a:t> de </a:t>
            </a:r>
            <a:r>
              <a:rPr lang="en-US" sz="2800" dirty="0" err="1">
                <a:latin typeface="Arial "/>
              </a:rPr>
              <a:t>abordagens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cirúrgicas</a:t>
            </a:r>
            <a:r>
              <a:rPr lang="en-US" sz="2800" dirty="0">
                <a:latin typeface="Arial "/>
              </a:rPr>
              <a:t> e </a:t>
            </a:r>
            <a:r>
              <a:rPr lang="en-US" sz="2800" dirty="0" err="1">
                <a:latin typeface="Arial "/>
              </a:rPr>
              <a:t>heterogeneidade</a:t>
            </a:r>
            <a:r>
              <a:rPr lang="en-US" sz="2800" dirty="0">
                <a:latin typeface="Arial "/>
              </a:rPr>
              <a:t> entre </a:t>
            </a:r>
            <a:r>
              <a:rPr lang="en-US" sz="2800" dirty="0" err="1">
                <a:latin typeface="Arial "/>
              </a:rPr>
              <a:t>os</a:t>
            </a:r>
            <a:r>
              <a:rPr lang="en-US" sz="2800" dirty="0">
                <a:latin typeface="Arial "/>
              </a:rPr>
              <a:t> </a:t>
            </a:r>
            <a:r>
              <a:rPr lang="en-US" sz="2800" dirty="0" err="1">
                <a:latin typeface="Arial "/>
              </a:rPr>
              <a:t>grupos</a:t>
            </a:r>
            <a:r>
              <a:rPr lang="en-US" sz="2800" dirty="0">
                <a:latin typeface="Arial "/>
              </a:rPr>
              <a:t> de </a:t>
            </a:r>
            <a:r>
              <a:rPr lang="en-US" sz="2800" dirty="0" err="1">
                <a:latin typeface="Arial "/>
              </a:rPr>
              <a:t>doentes</a:t>
            </a:r>
            <a:r>
              <a:rPr lang="en-US" sz="2800" dirty="0">
                <a:latin typeface="Arial "/>
              </a:rPr>
              <a:t>.</a:t>
            </a:r>
          </a:p>
        </p:txBody>
      </p:sp>
      <p:sp>
        <p:nvSpPr>
          <p:cNvPr id="20" name="Oval 19"/>
          <p:cNvSpPr/>
          <p:nvPr/>
        </p:nvSpPr>
        <p:spPr>
          <a:xfrm>
            <a:off x="1606306" y="7933069"/>
            <a:ext cx="10854868" cy="129837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Arial "/>
              </a:rPr>
              <a:t>Debate </a:t>
            </a:r>
            <a:r>
              <a:rPr lang="en-US" dirty="0" err="1">
                <a:latin typeface="Arial "/>
              </a:rPr>
              <a:t>acerca</a:t>
            </a:r>
            <a:r>
              <a:rPr lang="en-US" dirty="0">
                <a:latin typeface="Arial "/>
              </a:rPr>
              <a:t> da </a:t>
            </a:r>
            <a:r>
              <a:rPr lang="en-US" dirty="0" err="1">
                <a:latin typeface="Arial "/>
              </a:rPr>
              <a:t>técnica</a:t>
            </a:r>
            <a:r>
              <a:rPr lang="en-US" dirty="0">
                <a:latin typeface="Arial "/>
              </a:rPr>
              <a:t> MI </a:t>
            </a:r>
            <a:r>
              <a:rPr lang="en-US" dirty="0" err="1">
                <a:latin typeface="Arial "/>
              </a:rPr>
              <a:t>permitir</a:t>
            </a:r>
            <a:r>
              <a:rPr lang="en-US" dirty="0">
                <a:latin typeface="Arial "/>
              </a:rPr>
              <a:t>, </a:t>
            </a:r>
            <a:r>
              <a:rPr lang="en-US" dirty="0" err="1">
                <a:latin typeface="Arial "/>
              </a:rPr>
              <a:t>inequivocamente</a:t>
            </a:r>
            <a:r>
              <a:rPr lang="en-US" dirty="0">
                <a:latin typeface="Arial "/>
              </a:rPr>
              <a:t>, </a:t>
            </a:r>
            <a:r>
              <a:rPr lang="en-US" dirty="0" err="1">
                <a:latin typeface="Arial "/>
              </a:rPr>
              <a:t>obter</a:t>
            </a:r>
            <a:r>
              <a:rPr lang="en-US" dirty="0">
                <a:latin typeface="Arial "/>
              </a:rPr>
              <a:t> </a:t>
            </a:r>
            <a:r>
              <a:rPr lang="en-US" dirty="0" err="1">
                <a:latin typeface="Arial "/>
              </a:rPr>
              <a:t>melhores</a:t>
            </a:r>
            <a:r>
              <a:rPr lang="en-US" dirty="0">
                <a:latin typeface="Arial "/>
              </a:rPr>
              <a:t> </a:t>
            </a:r>
            <a:r>
              <a:rPr lang="en-US" i="1" dirty="0">
                <a:latin typeface="Arial "/>
              </a:rPr>
              <a:t>outcomes</a:t>
            </a:r>
            <a:r>
              <a:rPr lang="en-US" dirty="0">
                <a:latin typeface="Arial "/>
              </a:rPr>
              <a:t> </a:t>
            </a:r>
            <a:r>
              <a:rPr lang="en-US" dirty="0" err="1">
                <a:latin typeface="Arial "/>
              </a:rPr>
              <a:t>perioperatórios</a:t>
            </a:r>
            <a:r>
              <a:rPr lang="en-US" dirty="0">
                <a:latin typeface="Arial "/>
              </a:rPr>
              <a:t>, </a:t>
            </a:r>
            <a:r>
              <a:rPr lang="en-US" dirty="0" err="1">
                <a:latin typeface="Arial "/>
              </a:rPr>
              <a:t>resultados</a:t>
            </a:r>
            <a:r>
              <a:rPr lang="en-US" dirty="0">
                <a:latin typeface="Arial "/>
              </a:rPr>
              <a:t> </a:t>
            </a:r>
            <a:r>
              <a:rPr lang="en-US" dirty="0" err="1">
                <a:latin typeface="Arial "/>
              </a:rPr>
              <a:t>oncológicos</a:t>
            </a:r>
            <a:r>
              <a:rPr lang="en-US" dirty="0">
                <a:latin typeface="Arial "/>
              </a:rPr>
              <a:t> e/</a:t>
            </a:r>
            <a:r>
              <a:rPr lang="en-US" dirty="0" err="1">
                <a:latin typeface="Arial "/>
              </a:rPr>
              <a:t>ou</a:t>
            </a:r>
            <a:r>
              <a:rPr lang="en-US" dirty="0">
                <a:latin typeface="Arial "/>
              </a:rPr>
              <a:t> </a:t>
            </a:r>
            <a:r>
              <a:rPr lang="en-US" dirty="0" err="1">
                <a:latin typeface="Arial "/>
              </a:rPr>
              <a:t>qualidade</a:t>
            </a:r>
            <a:r>
              <a:rPr lang="en-US" dirty="0">
                <a:latin typeface="Arial "/>
              </a:rPr>
              <a:t> de </a:t>
            </a:r>
            <a:r>
              <a:rPr lang="en-US" dirty="0" err="1">
                <a:latin typeface="Arial "/>
              </a:rPr>
              <a:t>vida</a:t>
            </a:r>
            <a:r>
              <a:rPr lang="en-US" dirty="0">
                <a:latin typeface="Arial "/>
              </a:rPr>
              <a:t>.</a:t>
            </a:r>
            <a:endParaRPr lang="pt-PT" dirty="0"/>
          </a:p>
        </p:txBody>
      </p:sp>
      <p:sp>
        <p:nvSpPr>
          <p:cNvPr id="21" name="Seta curvada à direita 20"/>
          <p:cNvSpPr/>
          <p:nvPr/>
        </p:nvSpPr>
        <p:spPr>
          <a:xfrm>
            <a:off x="673245" y="7804720"/>
            <a:ext cx="933061" cy="1577667"/>
          </a:xfrm>
          <a:prstGeom prst="curved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9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8445" y="136624"/>
            <a:ext cx="609600" cy="609600"/>
          </a:xfrm>
          <a:prstGeom prst="rect">
            <a:avLst/>
          </a:prstGeom>
        </p:spPr>
      </p:pic>
      <p:pic>
        <p:nvPicPr>
          <p:cNvPr id="11" name="Áudio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2500" y="9080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9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51"/>
    </mc:Choice>
    <mc:Fallback xmlns="">
      <p:transition spd="slow" advTm="39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3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18" grpId="0"/>
      <p:bldP spid="20" grpId="0" animBg="1"/>
      <p:bldP spid="21" grpId="0" animBg="1"/>
    </p:bldLst>
  </p:timing>
  <p:extLst>
    <p:ext uri="{E180D4A7-C9FB-4DFB-919C-405C955672EB}">
      <p14:showEvtLst xmlns:p14="http://schemas.microsoft.com/office/powerpoint/2010/main">
        <p14:playEvt time="19" objId="9"/>
        <p14:stopEvt time="39451" objId="9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ChangeAspect="1"/>
          </p:cNvGrpSpPr>
          <p:nvPr/>
        </p:nvGrpSpPr>
        <p:grpSpPr>
          <a:xfrm>
            <a:off x="8532079" y="54696"/>
            <a:ext cx="4377341" cy="1525797"/>
            <a:chOff x="6797473" y="153713"/>
            <a:chExt cx="5742869" cy="2001776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689C725B-0CFB-4DAC-88E4-E40AE8245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" t="17396" r="84831" b="14778"/>
            <a:stretch/>
          </p:blipFill>
          <p:spPr>
            <a:xfrm>
              <a:off x="10786187" y="286853"/>
              <a:ext cx="1754155" cy="1735494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8"/>
            <a:srcRect l="74595" t="2575" r="14630" b="75255"/>
            <a:stretch/>
          </p:blipFill>
          <p:spPr>
            <a:xfrm>
              <a:off x="6797473" y="153713"/>
              <a:ext cx="1730348" cy="2001776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769" y="712299"/>
              <a:ext cx="2132524" cy="884604"/>
            </a:xfrm>
            <a:prstGeom prst="rect">
              <a:avLst/>
            </a:prstGeom>
          </p:spPr>
        </p:pic>
      </p:grpSp>
      <p:sp>
        <p:nvSpPr>
          <p:cNvPr id="9" name="Retângulo 8"/>
          <p:cNvSpPr/>
          <p:nvPr/>
        </p:nvSpPr>
        <p:spPr>
          <a:xfrm>
            <a:off x="0" y="1586205"/>
            <a:ext cx="12909420" cy="11295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281548" y="657163"/>
            <a:ext cx="6641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>
                <a:latin typeface="Arial "/>
              </a:rPr>
              <a:t>Discussão</a:t>
            </a:r>
          </a:p>
        </p:txBody>
      </p:sp>
      <p:sp>
        <p:nvSpPr>
          <p:cNvPr id="14" name="Marcador de Posição de Conteúdo 2"/>
          <p:cNvSpPr txBox="1">
            <a:spLocks/>
          </p:cNvSpPr>
          <p:nvPr/>
        </p:nvSpPr>
        <p:spPr>
          <a:xfrm>
            <a:off x="393702" y="3654892"/>
            <a:ext cx="11848821" cy="895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PT" sz="3200" dirty="0">
                <a:latin typeface="Arial "/>
              </a:rPr>
              <a:t>Perspetivas Futuras</a:t>
            </a:r>
          </a:p>
        </p:txBody>
      </p:sp>
      <p:sp>
        <p:nvSpPr>
          <p:cNvPr id="15" name="Retângulo 14"/>
          <p:cNvSpPr/>
          <p:nvPr/>
        </p:nvSpPr>
        <p:spPr>
          <a:xfrm flipV="1">
            <a:off x="458737" y="4345605"/>
            <a:ext cx="11968196" cy="36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tângulo 10"/>
          <p:cNvSpPr/>
          <p:nvPr/>
        </p:nvSpPr>
        <p:spPr>
          <a:xfrm>
            <a:off x="631588" y="5023308"/>
            <a:ext cx="11944824" cy="149015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3200" dirty="0">
                <a:solidFill>
                  <a:schemeClr val="bg1"/>
                </a:solidFill>
                <a:latin typeface="Arial "/>
              </a:rPr>
              <a:t>Aumentar o número de doentes incluídos, analisar mais pormenorizadamente os </a:t>
            </a:r>
            <a:r>
              <a:rPr lang="pt-PT" sz="3200" i="1" dirty="0" err="1">
                <a:solidFill>
                  <a:schemeClr val="bg1"/>
                </a:solidFill>
                <a:latin typeface="Arial "/>
              </a:rPr>
              <a:t>outcomes</a:t>
            </a:r>
            <a:r>
              <a:rPr lang="pt-PT" sz="3200" dirty="0">
                <a:solidFill>
                  <a:schemeClr val="bg1"/>
                </a:solidFill>
                <a:latin typeface="Arial "/>
              </a:rPr>
              <a:t> e  </a:t>
            </a:r>
            <a:r>
              <a:rPr lang="pt-PT" sz="3200" i="1" dirty="0">
                <a:solidFill>
                  <a:schemeClr val="bg1"/>
                </a:solidFill>
                <a:latin typeface="Arial "/>
              </a:rPr>
              <a:t>follow-up</a:t>
            </a:r>
            <a:r>
              <a:rPr lang="pt-PT" sz="3200" dirty="0">
                <a:solidFill>
                  <a:schemeClr val="bg1"/>
                </a:solidFill>
                <a:latin typeface="Arial "/>
              </a:rPr>
              <a:t> dos doentes.</a:t>
            </a:r>
            <a:endParaRPr lang="pt-PT" sz="3200" dirty="0"/>
          </a:p>
        </p:txBody>
      </p:sp>
      <p:pic>
        <p:nvPicPr>
          <p:cNvPr id="17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6788" y="150259"/>
            <a:ext cx="609600" cy="609600"/>
          </a:xfrm>
          <a:prstGeom prst="rect">
            <a:avLst/>
          </a:prstGeom>
        </p:spPr>
      </p:pic>
      <p:pic>
        <p:nvPicPr>
          <p:cNvPr id="21" name="Áudio 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2500" y="9080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64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0"/>
    </mc:Choice>
    <mc:Fallback xmlns="">
      <p:transition spd="slow" advTm="15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" objId="17"/>
        <p14:stopEvt time="15190" objId="17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>
            <a:grpSpLocks noChangeAspect="1"/>
          </p:cNvGrpSpPr>
          <p:nvPr/>
        </p:nvGrpSpPr>
        <p:grpSpPr>
          <a:xfrm>
            <a:off x="8532079" y="54696"/>
            <a:ext cx="4377341" cy="1525797"/>
            <a:chOff x="6797473" y="153713"/>
            <a:chExt cx="5742869" cy="2001776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689C725B-0CFB-4DAC-88E4-E40AE8245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" t="17396" r="84831" b="14778"/>
            <a:stretch/>
          </p:blipFill>
          <p:spPr>
            <a:xfrm>
              <a:off x="10786187" y="286853"/>
              <a:ext cx="1754155" cy="1735494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5"/>
            <a:srcRect l="74595" t="2575" r="14630" b="75255"/>
            <a:stretch/>
          </p:blipFill>
          <p:spPr>
            <a:xfrm>
              <a:off x="6797473" y="153713"/>
              <a:ext cx="1730348" cy="2001776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769" y="712299"/>
              <a:ext cx="2132524" cy="884604"/>
            </a:xfrm>
            <a:prstGeom prst="rect">
              <a:avLst/>
            </a:prstGeom>
          </p:spPr>
        </p:pic>
      </p:grpSp>
      <p:sp>
        <p:nvSpPr>
          <p:cNvPr id="8" name="Retângulo 7"/>
          <p:cNvSpPr/>
          <p:nvPr/>
        </p:nvSpPr>
        <p:spPr>
          <a:xfrm>
            <a:off x="0" y="1586205"/>
            <a:ext cx="12909420" cy="11295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281548" y="657163"/>
            <a:ext cx="6641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>
                <a:latin typeface="Arial "/>
              </a:rPr>
              <a:t>Referências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301839" y="2130635"/>
            <a:ext cx="1224176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Arial "/>
              </a:rPr>
              <a:t>Low, D. et al., </a:t>
            </a:r>
            <a:r>
              <a:rPr lang="en-US" sz="1600" dirty="0">
                <a:latin typeface="Arial "/>
              </a:rPr>
              <a:t>Benchmarking Complications Associated With </a:t>
            </a:r>
            <a:r>
              <a:rPr lang="en-US" sz="1600" dirty="0" err="1">
                <a:latin typeface="Arial "/>
              </a:rPr>
              <a:t>Esophagectomy</a:t>
            </a:r>
            <a:r>
              <a:rPr lang="en-US" sz="1600" dirty="0">
                <a:latin typeface="Arial "/>
              </a:rPr>
              <a:t>, </a:t>
            </a:r>
            <a:r>
              <a:rPr lang="pt-PT" sz="1600" dirty="0" err="1">
                <a:latin typeface="Arial "/>
              </a:rPr>
              <a:t>Ann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Surg</a:t>
            </a:r>
            <a:r>
              <a:rPr lang="pt-PT" sz="1600" dirty="0">
                <a:latin typeface="Arial "/>
              </a:rPr>
              <a:t> 2019;269:291–298);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 err="1">
                <a:latin typeface="Arial "/>
              </a:rPr>
              <a:t>Giugliano</a:t>
            </a:r>
            <a:r>
              <a:rPr lang="pt-PT" sz="1600" dirty="0">
                <a:latin typeface="Arial "/>
              </a:rPr>
              <a:t>, D, </a:t>
            </a:r>
            <a:r>
              <a:rPr lang="pt-PT" sz="1600" dirty="0" err="1">
                <a:latin typeface="Arial "/>
              </a:rPr>
              <a:t>et</a:t>
            </a:r>
            <a:r>
              <a:rPr lang="pt-PT" sz="1600" dirty="0">
                <a:latin typeface="Arial "/>
              </a:rPr>
              <a:t> al., </a:t>
            </a:r>
            <a:r>
              <a:rPr lang="en-US" sz="1600" dirty="0">
                <a:latin typeface="Arial "/>
              </a:rPr>
              <a:t>Total minimally invasive </a:t>
            </a:r>
            <a:r>
              <a:rPr lang="en-US" sz="1600" dirty="0" err="1">
                <a:latin typeface="Arial "/>
              </a:rPr>
              <a:t>esophagectomy</a:t>
            </a:r>
            <a:r>
              <a:rPr lang="en-US" sz="1600" dirty="0">
                <a:latin typeface="Arial "/>
              </a:rPr>
              <a:t> for esophageal cancer: </a:t>
            </a:r>
            <a:r>
              <a:rPr lang="pt-PT" sz="1600" dirty="0" err="1">
                <a:latin typeface="Arial "/>
              </a:rPr>
              <a:t>approaches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and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outcomes</a:t>
            </a:r>
            <a:r>
              <a:rPr lang="pt-PT" sz="1600" dirty="0">
                <a:latin typeface="Arial "/>
              </a:rPr>
              <a:t>, </a:t>
            </a:r>
            <a:r>
              <a:rPr lang="pt-PT" sz="1600" dirty="0" err="1">
                <a:latin typeface="Arial "/>
              </a:rPr>
              <a:t>Langenbecks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Arch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Surg</a:t>
            </a:r>
            <a:r>
              <a:rPr lang="pt-PT" sz="1600" dirty="0">
                <a:latin typeface="Arial "/>
              </a:rPr>
              <a:t>, 2016;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 err="1">
                <a:latin typeface="Arial "/>
              </a:rPr>
              <a:t>Mariette</a:t>
            </a:r>
            <a:r>
              <a:rPr lang="pt-PT" sz="1600" dirty="0">
                <a:latin typeface="Arial "/>
              </a:rPr>
              <a:t>, C, </a:t>
            </a:r>
            <a:r>
              <a:rPr lang="pt-PT" sz="1600" dirty="0" err="1">
                <a:latin typeface="Arial "/>
              </a:rPr>
              <a:t>et</a:t>
            </a:r>
            <a:r>
              <a:rPr lang="pt-PT" sz="1600" dirty="0">
                <a:latin typeface="Arial "/>
              </a:rPr>
              <a:t> al., </a:t>
            </a:r>
            <a:r>
              <a:rPr lang="pt-PT" sz="1600" dirty="0" err="1">
                <a:latin typeface="Arial "/>
              </a:rPr>
              <a:t>Hybrid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Minimally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Invasive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Esophagectomy</a:t>
            </a:r>
            <a:r>
              <a:rPr lang="pt-PT" sz="1600" dirty="0">
                <a:latin typeface="Arial "/>
              </a:rPr>
              <a:t> for </a:t>
            </a:r>
            <a:r>
              <a:rPr lang="pt-PT" sz="1600" dirty="0" err="1">
                <a:latin typeface="Arial "/>
              </a:rPr>
              <a:t>Esophageal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Cancer</a:t>
            </a:r>
            <a:r>
              <a:rPr lang="pt-PT" sz="1600" dirty="0">
                <a:latin typeface="Arial "/>
              </a:rPr>
              <a:t>, N </a:t>
            </a:r>
            <a:r>
              <a:rPr lang="pt-PT" sz="1600" dirty="0" err="1">
                <a:latin typeface="Arial "/>
              </a:rPr>
              <a:t>Engl</a:t>
            </a:r>
            <a:r>
              <a:rPr lang="pt-PT" sz="1600" dirty="0">
                <a:latin typeface="Arial "/>
              </a:rPr>
              <a:t> J </a:t>
            </a:r>
            <a:r>
              <a:rPr lang="pt-PT" sz="1600" dirty="0" err="1">
                <a:latin typeface="Arial "/>
              </a:rPr>
              <a:t>Med</a:t>
            </a:r>
            <a:r>
              <a:rPr lang="pt-PT" sz="1600" dirty="0">
                <a:latin typeface="Arial "/>
              </a:rPr>
              <a:t> 2019;380:152-62;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 err="1">
                <a:latin typeface="Arial "/>
              </a:rPr>
              <a:t>Berlth</a:t>
            </a:r>
            <a:r>
              <a:rPr lang="pt-PT" sz="1600" dirty="0">
                <a:latin typeface="Arial "/>
              </a:rPr>
              <a:t>, F, </a:t>
            </a:r>
            <a:r>
              <a:rPr lang="pt-PT" sz="1600" dirty="0" err="1">
                <a:latin typeface="Arial "/>
              </a:rPr>
              <a:t>et</a:t>
            </a:r>
            <a:r>
              <a:rPr lang="pt-PT" sz="1600" dirty="0">
                <a:latin typeface="Arial "/>
              </a:rPr>
              <a:t> al., </a:t>
            </a:r>
            <a:r>
              <a:rPr lang="en-US" sz="1600" dirty="0">
                <a:latin typeface="Arial "/>
              </a:rPr>
              <a:t>Total minimally invasive </a:t>
            </a:r>
            <a:r>
              <a:rPr lang="en-US" sz="1600" dirty="0" err="1">
                <a:latin typeface="Arial "/>
              </a:rPr>
              <a:t>esophagectomy</a:t>
            </a:r>
            <a:r>
              <a:rPr lang="en-US" sz="1600" dirty="0">
                <a:latin typeface="Arial "/>
              </a:rPr>
              <a:t> for esophageal </a:t>
            </a:r>
            <a:r>
              <a:rPr lang="pt-PT" sz="1600" dirty="0">
                <a:latin typeface="Arial "/>
              </a:rPr>
              <a:t>adenocarcinoma </a:t>
            </a:r>
            <a:r>
              <a:rPr lang="pt-PT" sz="1600" dirty="0" err="1">
                <a:latin typeface="Arial "/>
              </a:rPr>
              <a:t>reduces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postoperative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pain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and</a:t>
            </a:r>
            <a:r>
              <a:rPr lang="pt-PT" sz="1600" dirty="0">
                <a:latin typeface="Arial "/>
              </a:rPr>
              <a:t> pneumonia </a:t>
            </a:r>
            <a:r>
              <a:rPr lang="pt-PT" sz="1600" dirty="0" err="1">
                <a:latin typeface="Arial "/>
              </a:rPr>
              <a:t>compared</a:t>
            </a:r>
            <a:r>
              <a:rPr lang="pt-PT" sz="1600" dirty="0">
                <a:latin typeface="Arial "/>
              </a:rPr>
              <a:t> to </a:t>
            </a:r>
            <a:r>
              <a:rPr lang="pt-PT" sz="1600" dirty="0" err="1">
                <a:latin typeface="Arial "/>
              </a:rPr>
              <a:t>hybrid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esophagectomy</a:t>
            </a:r>
            <a:r>
              <a:rPr lang="pt-PT" sz="1600" dirty="0">
                <a:latin typeface="Arial "/>
              </a:rPr>
              <a:t>, </a:t>
            </a:r>
            <a:r>
              <a:rPr lang="pt-PT" sz="1600" dirty="0" err="1">
                <a:latin typeface="Arial "/>
              </a:rPr>
              <a:t>Surgical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Endoscopy</a:t>
            </a:r>
            <a:r>
              <a:rPr lang="pt-PT" sz="1600" dirty="0">
                <a:latin typeface="Arial "/>
              </a:rPr>
              <a:t>, 2018;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 err="1">
                <a:latin typeface="Arial "/>
              </a:rPr>
              <a:t>Yibulayin</a:t>
            </a:r>
            <a:r>
              <a:rPr lang="pt-PT" sz="1600" dirty="0">
                <a:latin typeface="Arial "/>
              </a:rPr>
              <a:t>, W, </a:t>
            </a:r>
            <a:r>
              <a:rPr lang="pt-PT" sz="1600" dirty="0" err="1">
                <a:latin typeface="Arial "/>
              </a:rPr>
              <a:t>et</a:t>
            </a:r>
            <a:r>
              <a:rPr lang="pt-PT" sz="1600" dirty="0">
                <a:latin typeface="Arial "/>
              </a:rPr>
              <a:t> al., </a:t>
            </a:r>
            <a:r>
              <a:rPr lang="pt-PT" sz="1600" dirty="0" err="1">
                <a:latin typeface="Arial "/>
              </a:rPr>
              <a:t>Minimally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invasive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oesophagectomy</a:t>
            </a:r>
            <a:r>
              <a:rPr lang="pt-PT" sz="1600" dirty="0">
                <a:latin typeface="Arial "/>
              </a:rPr>
              <a:t> versus open </a:t>
            </a:r>
            <a:r>
              <a:rPr lang="pt-PT" sz="1600" dirty="0" err="1">
                <a:latin typeface="Arial "/>
              </a:rPr>
              <a:t>esophagectomy</a:t>
            </a:r>
            <a:r>
              <a:rPr lang="pt-PT" sz="1600" dirty="0">
                <a:latin typeface="Arial "/>
              </a:rPr>
              <a:t> for </a:t>
            </a:r>
            <a:r>
              <a:rPr lang="pt-PT" sz="1600" dirty="0" err="1">
                <a:latin typeface="Arial "/>
              </a:rPr>
              <a:t>resectable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esophageal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cancer</a:t>
            </a:r>
            <a:r>
              <a:rPr lang="pt-PT" sz="1600" dirty="0">
                <a:latin typeface="Arial "/>
              </a:rPr>
              <a:t>: a meta-</a:t>
            </a:r>
            <a:r>
              <a:rPr lang="pt-PT" sz="1600" dirty="0" err="1">
                <a:latin typeface="Arial "/>
              </a:rPr>
              <a:t>analysis</a:t>
            </a:r>
            <a:r>
              <a:rPr lang="pt-PT" sz="1600" dirty="0">
                <a:latin typeface="Arial "/>
              </a:rPr>
              <a:t>, </a:t>
            </a:r>
            <a:r>
              <a:rPr lang="en-US" sz="1600" dirty="0">
                <a:latin typeface="Arial "/>
              </a:rPr>
              <a:t>World Journal of Surgical Oncology (2016) 14:304;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 err="1">
                <a:latin typeface="Arial "/>
              </a:rPr>
              <a:t>Borggreve</a:t>
            </a:r>
            <a:r>
              <a:rPr lang="pt-PT" sz="1600" dirty="0">
                <a:latin typeface="Arial "/>
              </a:rPr>
              <a:t>, A, </a:t>
            </a:r>
            <a:r>
              <a:rPr lang="pt-PT" sz="1600" dirty="0" err="1">
                <a:latin typeface="Arial "/>
              </a:rPr>
              <a:t>et</a:t>
            </a:r>
            <a:r>
              <a:rPr lang="pt-PT" sz="1600" dirty="0">
                <a:latin typeface="Arial "/>
              </a:rPr>
              <a:t> al., </a:t>
            </a:r>
            <a:r>
              <a:rPr lang="en-US" sz="1600" dirty="0">
                <a:latin typeface="Arial "/>
              </a:rPr>
              <a:t>Surgical treatment of esophageal cancer in the era of </a:t>
            </a:r>
            <a:r>
              <a:rPr lang="pt-PT" sz="1600" dirty="0" err="1">
                <a:latin typeface="Arial "/>
              </a:rPr>
              <a:t>multimodality</a:t>
            </a:r>
            <a:r>
              <a:rPr lang="pt-PT" sz="1600" dirty="0">
                <a:latin typeface="Arial "/>
              </a:rPr>
              <a:t> management, </a:t>
            </a:r>
            <a:r>
              <a:rPr lang="en-US" sz="1600" dirty="0">
                <a:latin typeface="Arial "/>
              </a:rPr>
              <a:t>Ann. N.Y. Acad. Sci. ISSN 0077-8923;</a:t>
            </a:r>
            <a:endParaRPr lang="pt-PT" sz="1600" dirty="0">
              <a:latin typeface="Arial 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Vaghjiani</a:t>
            </a:r>
            <a:r>
              <a:rPr lang="pt-PT" sz="1600" dirty="0">
                <a:latin typeface="Arial "/>
              </a:rPr>
              <a:t> , R., </a:t>
            </a:r>
            <a:r>
              <a:rPr lang="pt-PT" sz="1600" dirty="0" err="1">
                <a:latin typeface="Arial "/>
              </a:rPr>
              <a:t>et</a:t>
            </a:r>
            <a:r>
              <a:rPr lang="pt-PT" sz="1600" dirty="0">
                <a:latin typeface="Arial "/>
              </a:rPr>
              <a:t> al., </a:t>
            </a:r>
            <a:r>
              <a:rPr lang="pt-PT" sz="1600" dirty="0" err="1">
                <a:latin typeface="Arial "/>
              </a:rPr>
              <a:t>Surgical</a:t>
            </a:r>
            <a:r>
              <a:rPr lang="pt-PT" sz="1600" dirty="0">
                <a:latin typeface="Arial "/>
              </a:rPr>
              <a:t> management </a:t>
            </a:r>
            <a:r>
              <a:rPr lang="pt-PT" sz="1600" dirty="0" err="1">
                <a:latin typeface="Arial "/>
              </a:rPr>
              <a:t>of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esophageal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cance</a:t>
            </a:r>
            <a:r>
              <a:rPr lang="en-US" sz="1600" dirty="0">
                <a:latin typeface="Arial "/>
              </a:rPr>
              <a:t>r</a:t>
            </a:r>
            <a:r>
              <a:rPr lang="pt-PT" sz="1600" dirty="0">
                <a:latin typeface="Arial "/>
              </a:rPr>
              <a:t>,</a:t>
            </a:r>
            <a:r>
              <a:rPr lang="it-IT" sz="1600" dirty="0">
                <a:latin typeface="Arial "/>
              </a:rPr>
              <a:t> Chin Clin Oncol 2017;6(5):47;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 err="1">
                <a:latin typeface="Arial "/>
              </a:rPr>
              <a:t>Noordman</a:t>
            </a:r>
            <a:r>
              <a:rPr lang="pt-PT" sz="1600" dirty="0">
                <a:latin typeface="Arial "/>
              </a:rPr>
              <a:t>, B., </a:t>
            </a:r>
            <a:r>
              <a:rPr lang="pt-PT" sz="1600" dirty="0" err="1">
                <a:latin typeface="Arial "/>
              </a:rPr>
              <a:t>et</a:t>
            </a:r>
            <a:r>
              <a:rPr lang="pt-PT" sz="1600" dirty="0">
                <a:latin typeface="Arial "/>
              </a:rPr>
              <a:t> al., </a:t>
            </a:r>
            <a:r>
              <a:rPr lang="en-US" sz="1600" dirty="0">
                <a:latin typeface="Arial "/>
              </a:rPr>
              <a:t>Optimal surgical approach for esophageal cancer in the era of minimally invasive </a:t>
            </a:r>
            <a:r>
              <a:rPr lang="en-US" sz="1600" dirty="0" err="1">
                <a:latin typeface="Arial "/>
              </a:rPr>
              <a:t>esophagectomy</a:t>
            </a:r>
            <a:r>
              <a:rPr lang="en-US" sz="1600" dirty="0">
                <a:latin typeface="Arial "/>
              </a:rPr>
              <a:t> and neoadjuvant therapy, Diseases of the Esophagus (2015);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 err="1">
                <a:latin typeface="Arial "/>
              </a:rPr>
              <a:t>Subroto</a:t>
            </a:r>
            <a:r>
              <a:rPr lang="pt-PT" sz="1600" dirty="0">
                <a:latin typeface="Arial "/>
              </a:rPr>
              <a:t>, P., </a:t>
            </a:r>
            <a:r>
              <a:rPr lang="pt-PT" sz="1600" dirty="0" err="1">
                <a:latin typeface="Arial "/>
              </a:rPr>
              <a:t>et</a:t>
            </a:r>
            <a:r>
              <a:rPr lang="pt-PT" sz="1600" dirty="0">
                <a:latin typeface="Arial "/>
              </a:rPr>
              <a:t> al., </a:t>
            </a:r>
            <a:r>
              <a:rPr lang="en-US" sz="1600" dirty="0">
                <a:latin typeface="Arial "/>
              </a:rPr>
              <a:t>Outcomes in the Management of Esophageal Cancer, Journal of Surgical Oncology 2014;110:599–610;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 err="1">
                <a:latin typeface="Arial "/>
              </a:rPr>
              <a:t>Watanabe</a:t>
            </a:r>
            <a:r>
              <a:rPr lang="pt-PT" sz="1600" dirty="0">
                <a:latin typeface="Arial "/>
              </a:rPr>
              <a:t>, M., </a:t>
            </a:r>
            <a:r>
              <a:rPr lang="pt-PT" sz="1600" dirty="0" err="1">
                <a:latin typeface="Arial "/>
              </a:rPr>
              <a:t>et</a:t>
            </a:r>
            <a:r>
              <a:rPr lang="pt-PT" sz="1600" dirty="0">
                <a:latin typeface="Arial "/>
              </a:rPr>
              <a:t> al., </a:t>
            </a:r>
            <a:r>
              <a:rPr lang="en-US" sz="1600" dirty="0">
                <a:latin typeface="Arial "/>
              </a:rPr>
              <a:t>Minimally invasive </a:t>
            </a:r>
            <a:r>
              <a:rPr lang="en-US" sz="1600" dirty="0" err="1">
                <a:latin typeface="Arial "/>
              </a:rPr>
              <a:t>esophagectomy</a:t>
            </a:r>
            <a:r>
              <a:rPr lang="en-US" sz="1600" dirty="0">
                <a:latin typeface="Arial "/>
              </a:rPr>
              <a:t> for esophageal </a:t>
            </a:r>
            <a:r>
              <a:rPr lang="pt-PT" sz="1600" dirty="0" err="1">
                <a:latin typeface="Arial "/>
              </a:rPr>
              <a:t>cancer</a:t>
            </a:r>
            <a:r>
              <a:rPr lang="pt-PT" sz="1600" dirty="0">
                <a:latin typeface="Arial "/>
              </a:rPr>
              <a:t>: </a:t>
            </a:r>
            <a:r>
              <a:rPr lang="pt-PT" sz="1600" dirty="0" err="1">
                <a:latin typeface="Arial "/>
              </a:rPr>
              <a:t>an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updated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review</a:t>
            </a:r>
            <a:r>
              <a:rPr lang="pt-PT" sz="1600" dirty="0">
                <a:latin typeface="Arial "/>
              </a:rPr>
              <a:t>, </a:t>
            </a:r>
            <a:r>
              <a:rPr lang="pt-PT" sz="1600" dirty="0" err="1">
                <a:latin typeface="Arial "/>
              </a:rPr>
              <a:t>Surg</a:t>
            </a: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Today</a:t>
            </a:r>
            <a:r>
              <a:rPr lang="pt-PT" sz="1600" dirty="0">
                <a:latin typeface="Arial "/>
              </a:rPr>
              <a:t> (2013) 43:237–244;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latin typeface="Arial "/>
              </a:rPr>
              <a:t> </a:t>
            </a:r>
            <a:r>
              <a:rPr lang="pt-PT" sz="1600" dirty="0" err="1">
                <a:latin typeface="Arial "/>
              </a:rPr>
              <a:t>Bonavina</a:t>
            </a:r>
            <a:r>
              <a:rPr lang="pt-PT" sz="1600" dirty="0">
                <a:latin typeface="Arial "/>
              </a:rPr>
              <a:t>, L., </a:t>
            </a:r>
            <a:r>
              <a:rPr lang="pt-PT" sz="1600" dirty="0" err="1">
                <a:latin typeface="Arial "/>
              </a:rPr>
              <a:t>et</a:t>
            </a:r>
            <a:r>
              <a:rPr lang="pt-PT" sz="1600" dirty="0">
                <a:latin typeface="Arial "/>
              </a:rPr>
              <a:t> al., </a:t>
            </a:r>
            <a:r>
              <a:rPr lang="pt-PT" sz="1600" dirty="0" err="1">
                <a:latin typeface="Arial "/>
              </a:rPr>
              <a:t>Hybrid</a:t>
            </a:r>
            <a:r>
              <a:rPr lang="pt-PT" sz="1600" dirty="0">
                <a:latin typeface="Arial "/>
              </a:rPr>
              <a:t> </a:t>
            </a:r>
            <a:r>
              <a:rPr lang="en-US" sz="1600" dirty="0">
                <a:latin typeface="Arial "/>
              </a:rPr>
              <a:t>and total minimally invasive </a:t>
            </a:r>
            <a:r>
              <a:rPr lang="en-US" sz="1600" dirty="0" err="1">
                <a:latin typeface="Arial "/>
              </a:rPr>
              <a:t>esophagectomy</a:t>
            </a:r>
            <a:r>
              <a:rPr lang="en-US" sz="1600" dirty="0">
                <a:latin typeface="Arial "/>
              </a:rPr>
              <a:t>: how I do it, J </a:t>
            </a:r>
            <a:r>
              <a:rPr lang="en-US" sz="1600" dirty="0" err="1">
                <a:latin typeface="Arial "/>
              </a:rPr>
              <a:t>Thorac</a:t>
            </a:r>
            <a:r>
              <a:rPr lang="en-US" sz="1600" dirty="0">
                <a:latin typeface="Arial "/>
              </a:rPr>
              <a:t> Dis 2017;9(</a:t>
            </a:r>
            <a:r>
              <a:rPr lang="en-US" sz="1600" dirty="0" err="1">
                <a:latin typeface="Arial "/>
              </a:rPr>
              <a:t>Suppl</a:t>
            </a:r>
            <a:r>
              <a:rPr lang="en-US" sz="1600" dirty="0">
                <a:latin typeface="Arial "/>
              </a:rPr>
              <a:t> 8):S761-S772.</a:t>
            </a:r>
            <a:endParaRPr lang="pt-PT" sz="1600" dirty="0">
              <a:latin typeface="Arial "/>
            </a:endParaRPr>
          </a:p>
        </p:txBody>
      </p:sp>
      <p:pic>
        <p:nvPicPr>
          <p:cNvPr id="13" name="Á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500" y="908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"/>
    </mc:Choice>
    <mc:Fallback xmlns="">
      <p:transition spd="slow" advTm="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9A0A074D-5944-40DC-8D51-4C07D5C1F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238868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97220B-AA9A-4156-AFF6-847F1B8D0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0065" y="3286601"/>
            <a:ext cx="13452433" cy="1930693"/>
          </a:xfrm>
        </p:spPr>
        <p:txBody>
          <a:bodyPr>
            <a:normAutofit/>
          </a:bodyPr>
          <a:lstStyle/>
          <a:p>
            <a:r>
              <a:rPr lang="pt-PT" sz="5400" dirty="0">
                <a:solidFill>
                  <a:schemeClr val="bg1"/>
                </a:solidFill>
                <a:latin typeface="Arial "/>
              </a:rPr>
              <a:t>Tratamento Cirúrgico do Cancro do Esófago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4FB80A-CE39-41D7-B597-6DAA2FC7F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117" y="7804852"/>
            <a:ext cx="11460066" cy="2391656"/>
          </a:xfrm>
        </p:spPr>
        <p:txBody>
          <a:bodyPr>
            <a:normAutofit/>
          </a:bodyPr>
          <a:lstStyle/>
          <a:p>
            <a:r>
              <a:rPr lang="pt-PT" sz="2200" dirty="0">
                <a:solidFill>
                  <a:schemeClr val="bg1"/>
                </a:solidFill>
                <a:latin typeface="Arial "/>
              </a:rPr>
              <a:t>Sara Castanheira Rodrigues, Vítor </a:t>
            </a:r>
            <a:r>
              <a:rPr lang="pt-PT" sz="2200" dirty="0" err="1">
                <a:solidFill>
                  <a:schemeClr val="bg1"/>
                </a:solidFill>
                <a:latin typeface="Arial "/>
              </a:rPr>
              <a:t>Devezas</a:t>
            </a:r>
            <a:r>
              <a:rPr lang="pt-PT" sz="2200" dirty="0">
                <a:solidFill>
                  <a:schemeClr val="bg1"/>
                </a:solidFill>
                <a:latin typeface="Arial "/>
              </a:rPr>
              <a:t>, Catarina Pestana Muller, José P. Barbosa, Silvestre Carneiro, José Barbosa, Elisabete Barbosa</a:t>
            </a:r>
          </a:p>
          <a:p>
            <a:endParaRPr lang="pt-PT" sz="2200" dirty="0">
              <a:solidFill>
                <a:schemeClr val="bg1"/>
              </a:solidFill>
              <a:latin typeface="Arial "/>
            </a:endParaRPr>
          </a:p>
          <a:p>
            <a:r>
              <a:rPr lang="pt-PT" sz="2200" dirty="0">
                <a:solidFill>
                  <a:schemeClr val="bg1"/>
                </a:solidFill>
                <a:latin typeface="Arial "/>
              </a:rPr>
              <a:t>Outubro de 2020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B97220B-AA9A-4156-AFF6-847F1B8D0482}"/>
              </a:ext>
            </a:extLst>
          </p:cNvPr>
          <p:cNvSpPr txBox="1">
            <a:spLocks/>
          </p:cNvSpPr>
          <p:nvPr/>
        </p:nvSpPr>
        <p:spPr>
          <a:xfrm>
            <a:off x="-125509" y="4750967"/>
            <a:ext cx="13623319" cy="17414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132075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66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dirty="0">
                <a:solidFill>
                  <a:schemeClr val="bg1"/>
                </a:solidFill>
                <a:latin typeface="Arial "/>
              </a:rPr>
              <a:t>Experiência de um Centro de Referência em Abordagem Minimamente Invasiva – Primeiros 100 casos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/>
          <a:srcRect l="74595" t="2575" r="14630" b="75255"/>
          <a:stretch/>
        </p:blipFill>
        <p:spPr>
          <a:xfrm>
            <a:off x="9218645" y="279039"/>
            <a:ext cx="1730349" cy="200177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648" y="752039"/>
            <a:ext cx="2132524" cy="884603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324498" y="7035282"/>
            <a:ext cx="1255900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Á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500" y="908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0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"/>
    </mc:Choice>
    <mc:Fallback xmlns="">
      <p:transition spd="slow" advTm="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>
            <a:grpSpLocks noChangeAspect="1"/>
          </p:cNvGrpSpPr>
          <p:nvPr/>
        </p:nvGrpSpPr>
        <p:grpSpPr>
          <a:xfrm>
            <a:off x="8532079" y="54696"/>
            <a:ext cx="4377341" cy="1525797"/>
            <a:chOff x="6797473" y="153713"/>
            <a:chExt cx="5742869" cy="2001776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89C725B-0CFB-4DAC-88E4-E40AE8245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" t="17396" r="84831" b="14778"/>
            <a:stretch/>
          </p:blipFill>
          <p:spPr>
            <a:xfrm>
              <a:off x="10786187" y="286853"/>
              <a:ext cx="1754155" cy="1735494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8"/>
            <a:srcRect l="74595" t="2575" r="14630" b="75255"/>
            <a:stretch/>
          </p:blipFill>
          <p:spPr>
            <a:xfrm>
              <a:off x="6797473" y="153713"/>
              <a:ext cx="1730348" cy="2001776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769" y="712299"/>
              <a:ext cx="2132524" cy="884604"/>
            </a:xfrm>
            <a:prstGeom prst="rect">
              <a:avLst/>
            </a:prstGeom>
          </p:spPr>
        </p:pic>
      </p:grpSp>
      <p:sp>
        <p:nvSpPr>
          <p:cNvPr id="2" name="Retângulo 1"/>
          <p:cNvSpPr/>
          <p:nvPr/>
        </p:nvSpPr>
        <p:spPr>
          <a:xfrm>
            <a:off x="0" y="1586205"/>
            <a:ext cx="12909420" cy="11295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281549" y="657163"/>
            <a:ext cx="5150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>
                <a:latin typeface="Arial "/>
              </a:rPr>
              <a:t>Introdução</a:t>
            </a:r>
          </a:p>
        </p:txBody>
      </p:sp>
      <p:sp>
        <p:nvSpPr>
          <p:cNvPr id="15" name="Marcador de Posição de Conteúdo 2">
            <a:extLst>
              <a:ext uri="{FF2B5EF4-FFF2-40B4-BE49-F238E27FC236}">
                <a16:creationId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79" y="2006260"/>
            <a:ext cx="11773602" cy="5327602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t-PT" sz="2200" dirty="0">
                <a:latin typeface="Arial "/>
              </a:rPr>
              <a:t>O cancro do esófago (CE) é considerado o 8º tumor maligno mais frequente e a 6ª causa de morte por cancro a nível mundial;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endParaRPr lang="pt-PT" sz="2200" dirty="0">
              <a:latin typeface="Arial 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t-PT" sz="2200" dirty="0">
                <a:latin typeface="Arial "/>
              </a:rPr>
              <a:t>Incidência crescente (&gt; dos tumores sólidos);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endParaRPr lang="pt-PT" sz="2200" dirty="0">
              <a:latin typeface="Arial 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t-PT" sz="2200" dirty="0">
                <a:latin typeface="Arial "/>
              </a:rPr>
              <a:t>Sobrevidas estimadas a 5A de 15-25%.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endParaRPr lang="pt-PT" sz="2200" dirty="0">
              <a:latin typeface="Arial 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2200" dirty="0">
                <a:latin typeface="Arial "/>
              </a:rPr>
              <a:t>50% dos </a:t>
            </a:r>
            <a:r>
              <a:rPr lang="en-US" sz="2200" dirty="0" err="1">
                <a:latin typeface="Arial "/>
              </a:rPr>
              <a:t>doentes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têm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doença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locorregional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ao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diagnóstico</a:t>
            </a:r>
            <a:r>
              <a:rPr lang="en-US" sz="2200" dirty="0">
                <a:latin typeface="Arial "/>
              </a:rPr>
              <a:t>.</a:t>
            </a:r>
          </a:p>
        </p:txBody>
      </p:sp>
      <p:sp>
        <p:nvSpPr>
          <p:cNvPr id="3" name="Retângulo 2"/>
          <p:cNvSpPr/>
          <p:nvPr/>
        </p:nvSpPr>
        <p:spPr>
          <a:xfrm>
            <a:off x="686731" y="7333862"/>
            <a:ext cx="11828713" cy="176144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500" dirty="0">
                <a:solidFill>
                  <a:schemeClr val="bg1"/>
                </a:solidFill>
                <a:latin typeface="Arial "/>
              </a:rPr>
              <a:t>A ressecção esofágica, com ou sem tratamento neoadjuvante, é a única opção terapêutica potencialmente curativa (</a:t>
            </a:r>
            <a:r>
              <a:rPr lang="pt-PT" sz="2500" i="1" dirty="0">
                <a:solidFill>
                  <a:schemeClr val="bg1"/>
                </a:solidFill>
                <a:latin typeface="Arial "/>
              </a:rPr>
              <a:t>standard </a:t>
            </a:r>
            <a:r>
              <a:rPr lang="pt-PT" sz="2500" i="1" dirty="0" err="1">
                <a:solidFill>
                  <a:schemeClr val="bg1"/>
                </a:solidFill>
                <a:latin typeface="Arial "/>
              </a:rPr>
              <a:t>of</a:t>
            </a:r>
            <a:r>
              <a:rPr lang="pt-PT" sz="2500" i="1" dirty="0">
                <a:solidFill>
                  <a:schemeClr val="bg1"/>
                </a:solidFill>
                <a:latin typeface="Arial "/>
              </a:rPr>
              <a:t> </a:t>
            </a:r>
            <a:r>
              <a:rPr lang="pt-PT" sz="2500" i="1" dirty="0" err="1">
                <a:solidFill>
                  <a:schemeClr val="bg1"/>
                </a:solidFill>
                <a:latin typeface="Arial "/>
              </a:rPr>
              <a:t>care</a:t>
            </a:r>
            <a:r>
              <a:rPr lang="pt-PT" sz="2500" dirty="0">
                <a:solidFill>
                  <a:schemeClr val="bg1"/>
                </a:solidFill>
                <a:latin typeface="Arial "/>
              </a:rPr>
              <a:t>) nos tumores localizados em </a:t>
            </a:r>
            <a:r>
              <a:rPr lang="pt-PT" sz="2500" dirty="0" err="1">
                <a:solidFill>
                  <a:schemeClr val="bg1"/>
                </a:solidFill>
                <a:latin typeface="Arial "/>
              </a:rPr>
              <a:t>estadios</a:t>
            </a:r>
            <a:r>
              <a:rPr lang="pt-PT" sz="2500" dirty="0">
                <a:solidFill>
                  <a:schemeClr val="bg1"/>
                </a:solidFill>
                <a:latin typeface="Arial "/>
              </a:rPr>
              <a:t> ≥ T1sm/N+.</a:t>
            </a:r>
            <a:endParaRPr lang="pt-PT" sz="2500" dirty="0">
              <a:solidFill>
                <a:schemeClr val="bg1"/>
              </a:solidFill>
            </a:endParaRPr>
          </a:p>
        </p:txBody>
      </p:sp>
      <p:pic>
        <p:nvPicPr>
          <p:cNvPr id="28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7665" y="207993"/>
            <a:ext cx="609600" cy="609600"/>
          </a:xfrm>
          <a:prstGeom prst="rect">
            <a:avLst/>
          </a:prstGeom>
        </p:spPr>
      </p:pic>
      <p:pic>
        <p:nvPicPr>
          <p:cNvPr id="37" name="Áudio 3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2500" y="9080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63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78"/>
    </mc:Choice>
    <mc:Fallback xmlns="">
      <p:transition spd="slow" advTm="26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68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 isNarration="1"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" grpId="0" animBg="1"/>
    </p:bldLst>
  </p:timing>
  <p:extLst>
    <p:ext uri="{E180D4A7-C9FB-4DFB-919C-405C955672EB}">
      <p14:showEvtLst xmlns:p14="http://schemas.microsoft.com/office/powerpoint/2010/main">
        <p14:playEvt time="51" objId="28"/>
        <p14:stopEvt time="26178" objId="2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>
            <a:grpSpLocks noChangeAspect="1"/>
          </p:cNvGrpSpPr>
          <p:nvPr/>
        </p:nvGrpSpPr>
        <p:grpSpPr>
          <a:xfrm>
            <a:off x="8532079" y="54696"/>
            <a:ext cx="4377341" cy="1525797"/>
            <a:chOff x="6797473" y="153713"/>
            <a:chExt cx="5742869" cy="2001776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89C725B-0CFB-4DAC-88E4-E40AE8245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" t="17396" r="84831" b="14778"/>
            <a:stretch/>
          </p:blipFill>
          <p:spPr>
            <a:xfrm>
              <a:off x="10786187" y="286853"/>
              <a:ext cx="1754155" cy="1735494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8"/>
            <a:srcRect l="74595" t="2575" r="14630" b="75255"/>
            <a:stretch/>
          </p:blipFill>
          <p:spPr>
            <a:xfrm>
              <a:off x="6797473" y="153713"/>
              <a:ext cx="1730348" cy="2001776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769" y="712299"/>
              <a:ext cx="2132524" cy="884604"/>
            </a:xfrm>
            <a:prstGeom prst="rect">
              <a:avLst/>
            </a:prstGeom>
          </p:spPr>
        </p:pic>
      </p:grpSp>
      <p:sp>
        <p:nvSpPr>
          <p:cNvPr id="2" name="Retângulo 1"/>
          <p:cNvSpPr/>
          <p:nvPr/>
        </p:nvSpPr>
        <p:spPr>
          <a:xfrm>
            <a:off x="0" y="1586205"/>
            <a:ext cx="12909420" cy="11295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281549" y="657163"/>
            <a:ext cx="5150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>
                <a:latin typeface="Arial "/>
              </a:rPr>
              <a:t>Introdução</a:t>
            </a:r>
          </a:p>
        </p:txBody>
      </p:sp>
      <p:sp>
        <p:nvSpPr>
          <p:cNvPr id="15" name="Marcador de Posição de Conteúdo 2">
            <a:extLst>
              <a:ext uri="{FF2B5EF4-FFF2-40B4-BE49-F238E27FC236}">
                <a16:creationId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79" y="2465659"/>
            <a:ext cx="11773602" cy="1089427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t-PT" sz="3200" dirty="0">
                <a:latin typeface="Arial "/>
              </a:rPr>
              <a:t>Considerável morbilidade;</a:t>
            </a:r>
          </a:p>
        </p:txBody>
      </p:sp>
      <p:sp>
        <p:nvSpPr>
          <p:cNvPr id="3" name="Retângulo 2"/>
          <p:cNvSpPr/>
          <p:nvPr/>
        </p:nvSpPr>
        <p:spPr>
          <a:xfrm>
            <a:off x="695124" y="7756768"/>
            <a:ext cx="11828713" cy="12280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bg1"/>
                </a:solidFill>
                <a:latin typeface="Arial "/>
              </a:rPr>
              <a:t>Diminuição</a:t>
            </a:r>
            <a:r>
              <a:rPr lang="en-US" sz="2600" dirty="0">
                <a:solidFill>
                  <a:schemeClr val="bg1"/>
                </a:solidFill>
                <a:latin typeface="Arial "/>
              </a:rPr>
              <a:t> da </a:t>
            </a:r>
            <a:r>
              <a:rPr lang="en-US" sz="2600" dirty="0" err="1">
                <a:solidFill>
                  <a:schemeClr val="bg1"/>
                </a:solidFill>
                <a:latin typeface="Arial "/>
              </a:rPr>
              <a:t>mortalidade</a:t>
            </a:r>
            <a:r>
              <a:rPr lang="en-US" sz="2600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 "/>
              </a:rPr>
              <a:t>pós-operatória</a:t>
            </a:r>
            <a:r>
              <a:rPr lang="en-US" sz="2600" dirty="0">
                <a:solidFill>
                  <a:schemeClr val="bg1"/>
                </a:solidFill>
                <a:latin typeface="Arial "/>
              </a:rPr>
              <a:t> para &lt;5% </a:t>
            </a:r>
            <a:r>
              <a:rPr lang="en-US" sz="2600" dirty="0" err="1">
                <a:solidFill>
                  <a:schemeClr val="bg1"/>
                </a:solidFill>
                <a:latin typeface="Arial "/>
              </a:rPr>
              <a:t>em</a:t>
            </a:r>
            <a:r>
              <a:rPr lang="en-US" sz="2600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 "/>
              </a:rPr>
              <a:t>centros</a:t>
            </a:r>
            <a:r>
              <a:rPr lang="en-US" sz="2600" dirty="0">
                <a:solidFill>
                  <a:schemeClr val="bg1"/>
                </a:solidFill>
                <a:latin typeface="Arial "/>
              </a:rPr>
              <a:t> de </a:t>
            </a:r>
            <a:r>
              <a:rPr lang="en-US" sz="2600" dirty="0" err="1">
                <a:solidFill>
                  <a:schemeClr val="bg1"/>
                </a:solidFill>
                <a:latin typeface="Arial "/>
              </a:rPr>
              <a:t>referência</a:t>
            </a:r>
            <a:r>
              <a:rPr lang="en-US" sz="2600" dirty="0">
                <a:solidFill>
                  <a:schemeClr val="bg1"/>
                </a:solidFill>
                <a:latin typeface="Arial "/>
              </a:rPr>
              <a:t> com </a:t>
            </a:r>
            <a:r>
              <a:rPr lang="en-US" sz="2600" dirty="0" err="1">
                <a:solidFill>
                  <a:schemeClr val="bg1"/>
                </a:solidFill>
                <a:latin typeface="Arial "/>
              </a:rPr>
              <a:t>elevado</a:t>
            </a:r>
            <a:r>
              <a:rPr lang="en-US" sz="2600" dirty="0">
                <a:solidFill>
                  <a:schemeClr val="bg1"/>
                </a:solidFill>
                <a:latin typeface="Arial "/>
              </a:rPr>
              <a:t> volume de </a:t>
            </a:r>
            <a:r>
              <a:rPr lang="en-US" sz="2600" dirty="0" err="1">
                <a:solidFill>
                  <a:schemeClr val="bg1"/>
                </a:solidFill>
                <a:latin typeface="Arial "/>
              </a:rPr>
              <a:t>intervenções</a:t>
            </a:r>
            <a:r>
              <a:rPr lang="en-US" sz="2600" dirty="0">
                <a:solidFill>
                  <a:schemeClr val="bg1"/>
                </a:solidFill>
                <a:latin typeface="Arial "/>
              </a:rPr>
              <a:t>.</a:t>
            </a:r>
            <a:endParaRPr lang="pt-PT" sz="2600" dirty="0">
              <a:solidFill>
                <a:schemeClr val="bg1"/>
              </a:solidFill>
            </a:endParaRPr>
          </a:p>
        </p:txBody>
      </p:sp>
      <p:sp>
        <p:nvSpPr>
          <p:cNvPr id="13" name="Marcador de Posição de Conteúdo 2">
            <a:extLst>
              <a:ext uri="{FF2B5EF4-FFF2-40B4-BE49-F238E27FC236}">
                <a16:creationId xmlns:a16="http://schemas.microsoft.com/office/drawing/2014/main" id="{8F97A2F8-DB86-4199-AB56-E8D6A3CF76D6}"/>
              </a:ext>
            </a:extLst>
          </p:cNvPr>
          <p:cNvSpPr txBox="1">
            <a:spLocks/>
          </p:cNvSpPr>
          <p:nvPr/>
        </p:nvSpPr>
        <p:spPr>
          <a:xfrm>
            <a:off x="412179" y="3190537"/>
            <a:ext cx="11773602" cy="1630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  <a:spcBef>
                <a:spcPts val="0"/>
              </a:spcBef>
            </a:pPr>
            <a:endParaRPr lang="en-US" sz="2800" dirty="0">
              <a:latin typeface="Arial 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666461" y="4742835"/>
            <a:ext cx="9886040" cy="756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bg1"/>
                </a:solidFill>
                <a:latin typeface="Arial "/>
              </a:rPr>
              <a:t>Complicações</a:t>
            </a:r>
            <a:r>
              <a:rPr lang="en-US" sz="2600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 "/>
              </a:rPr>
              <a:t>em</a:t>
            </a:r>
            <a:r>
              <a:rPr lang="en-US" sz="2600" dirty="0">
                <a:solidFill>
                  <a:schemeClr val="bg1"/>
                </a:solidFill>
                <a:latin typeface="Arial "/>
              </a:rPr>
              <a:t> 59% dos </a:t>
            </a:r>
            <a:r>
              <a:rPr lang="en-US" sz="2600" dirty="0" err="1">
                <a:solidFill>
                  <a:schemeClr val="bg1"/>
                </a:solidFill>
                <a:latin typeface="Arial "/>
              </a:rPr>
              <a:t>casos</a:t>
            </a:r>
            <a:r>
              <a:rPr lang="en-US" sz="2600" dirty="0">
                <a:solidFill>
                  <a:schemeClr val="bg1"/>
                </a:solidFill>
                <a:latin typeface="Arial "/>
              </a:rPr>
              <a:t> com </a:t>
            </a:r>
            <a:r>
              <a:rPr lang="en-US" sz="2600" dirty="0" err="1">
                <a:solidFill>
                  <a:schemeClr val="bg1"/>
                </a:solidFill>
                <a:latin typeface="Arial "/>
              </a:rPr>
              <a:t>grau</a:t>
            </a:r>
            <a:r>
              <a:rPr lang="en-US" sz="2600" dirty="0">
                <a:solidFill>
                  <a:schemeClr val="bg1"/>
                </a:solidFill>
                <a:latin typeface="Arial "/>
              </a:rPr>
              <a:t> C-D ≥ </a:t>
            </a:r>
            <a:r>
              <a:rPr lang="en-US" sz="2600" dirty="0" err="1">
                <a:solidFill>
                  <a:schemeClr val="bg1"/>
                </a:solidFill>
                <a:latin typeface="Arial "/>
              </a:rPr>
              <a:t>IIIb</a:t>
            </a:r>
            <a:r>
              <a:rPr lang="en-US" sz="2600" dirty="0">
                <a:solidFill>
                  <a:schemeClr val="bg1"/>
                </a:solidFill>
                <a:latin typeface="Arial 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 "/>
              </a:rPr>
              <a:t>em</a:t>
            </a:r>
            <a:r>
              <a:rPr lang="en-US" sz="2600" dirty="0">
                <a:solidFill>
                  <a:schemeClr val="bg1"/>
                </a:solidFill>
                <a:latin typeface="Arial "/>
              </a:rPr>
              <a:t> 17,2%.</a:t>
            </a:r>
            <a:endParaRPr lang="pt-PT" sz="2600" dirty="0">
              <a:solidFill>
                <a:schemeClr val="bg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291274" y="5593684"/>
            <a:ext cx="6752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000" dirty="0">
                <a:latin typeface="Arial "/>
              </a:rPr>
              <a:t>in Low, D. et al., </a:t>
            </a:r>
            <a:r>
              <a:rPr lang="en-US" sz="1000" dirty="0">
                <a:latin typeface="Arial "/>
              </a:rPr>
              <a:t>Benchmarking Complications Associated With </a:t>
            </a:r>
            <a:r>
              <a:rPr lang="en-US" sz="1000" dirty="0" err="1">
                <a:latin typeface="Arial "/>
              </a:rPr>
              <a:t>Esophagectomy</a:t>
            </a:r>
            <a:r>
              <a:rPr lang="en-US" sz="1000" dirty="0">
                <a:latin typeface="Arial "/>
              </a:rPr>
              <a:t>, </a:t>
            </a:r>
            <a:r>
              <a:rPr lang="pt-PT" sz="1000" dirty="0" err="1">
                <a:latin typeface="Arial "/>
              </a:rPr>
              <a:t>Ann</a:t>
            </a:r>
            <a:r>
              <a:rPr lang="pt-PT" sz="1000" dirty="0">
                <a:latin typeface="Arial "/>
              </a:rPr>
              <a:t> </a:t>
            </a:r>
            <a:r>
              <a:rPr lang="pt-PT" sz="1000" dirty="0" err="1">
                <a:latin typeface="Arial "/>
              </a:rPr>
              <a:t>Surg</a:t>
            </a:r>
            <a:r>
              <a:rPr lang="pt-PT" sz="1000" dirty="0">
                <a:latin typeface="Arial "/>
              </a:rPr>
              <a:t> 2019;269:291–298).</a:t>
            </a:r>
          </a:p>
        </p:txBody>
      </p:sp>
      <p:sp>
        <p:nvSpPr>
          <p:cNvPr id="6" name="Retângulo 5"/>
          <p:cNvSpPr/>
          <p:nvPr/>
        </p:nvSpPr>
        <p:spPr>
          <a:xfrm>
            <a:off x="1706187" y="3839383"/>
            <a:ext cx="9846314" cy="6924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spcBef>
                <a:spcPts val="0"/>
              </a:spcBef>
            </a:pPr>
            <a:r>
              <a:rPr lang="en-US" sz="2600" dirty="0" err="1">
                <a:latin typeface="Arial "/>
              </a:rPr>
              <a:t>Taxas</a:t>
            </a:r>
            <a:r>
              <a:rPr lang="en-US" sz="2600" dirty="0">
                <a:latin typeface="Arial "/>
              </a:rPr>
              <a:t> de </a:t>
            </a:r>
            <a:r>
              <a:rPr lang="en-US" sz="2600" dirty="0" err="1">
                <a:latin typeface="Arial "/>
              </a:rPr>
              <a:t>complicações</a:t>
            </a:r>
            <a:r>
              <a:rPr lang="en-US" sz="2600" dirty="0">
                <a:latin typeface="Arial "/>
              </a:rPr>
              <a:t> 17-74%.</a:t>
            </a:r>
            <a:endParaRPr lang="pt-PT" sz="2600" dirty="0"/>
          </a:p>
        </p:txBody>
      </p:sp>
      <p:sp>
        <p:nvSpPr>
          <p:cNvPr id="16" name="Retângulo 15"/>
          <p:cNvSpPr/>
          <p:nvPr/>
        </p:nvSpPr>
        <p:spPr>
          <a:xfrm>
            <a:off x="412179" y="6470066"/>
            <a:ext cx="6599884" cy="929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3200" dirty="0">
                <a:latin typeface="Arial "/>
              </a:rPr>
              <a:t>Significativa mortalidade (5-13%).</a:t>
            </a:r>
            <a:endParaRPr lang="en-US" sz="3200" dirty="0">
              <a:latin typeface="Arial "/>
            </a:endParaRPr>
          </a:p>
        </p:txBody>
      </p:sp>
      <p:pic>
        <p:nvPicPr>
          <p:cNvPr id="29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1549" y="94824"/>
            <a:ext cx="609600" cy="609600"/>
          </a:xfrm>
          <a:prstGeom prst="rect">
            <a:avLst/>
          </a:prstGeom>
        </p:spPr>
      </p:pic>
      <p:pic>
        <p:nvPicPr>
          <p:cNvPr id="39" name="Áudio 3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2500" y="9080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2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36"/>
    </mc:Choice>
    <mc:Fallback xmlns="">
      <p:transition spd="slow" advTm="42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79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 isNarration="1"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" grpId="0" animBg="1"/>
      <p:bldP spid="16" grpId="0"/>
    </p:bldLst>
  </p:timing>
  <p:extLst>
    <p:ext uri="{E180D4A7-C9FB-4DFB-919C-405C955672EB}">
      <p14:showEvtLst xmlns:p14="http://schemas.microsoft.com/office/powerpoint/2010/main">
        <p14:playEvt time="17" objId="29"/>
        <p14:stopEvt time="42536" objId="2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>
            <a:grpSpLocks noChangeAspect="1"/>
          </p:cNvGrpSpPr>
          <p:nvPr/>
        </p:nvGrpSpPr>
        <p:grpSpPr>
          <a:xfrm>
            <a:off x="8532079" y="54696"/>
            <a:ext cx="4377341" cy="1525797"/>
            <a:chOff x="6797473" y="153713"/>
            <a:chExt cx="5742869" cy="2001776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89C725B-0CFB-4DAC-88E4-E40AE8245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" t="17396" r="84831" b="14778"/>
            <a:stretch/>
          </p:blipFill>
          <p:spPr>
            <a:xfrm>
              <a:off x="10786187" y="286853"/>
              <a:ext cx="1754155" cy="1735494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8"/>
            <a:srcRect l="74595" t="2575" r="14630" b="75255"/>
            <a:stretch/>
          </p:blipFill>
          <p:spPr>
            <a:xfrm>
              <a:off x="6797473" y="153713"/>
              <a:ext cx="1730348" cy="2001776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769" y="712299"/>
              <a:ext cx="2132524" cy="884604"/>
            </a:xfrm>
            <a:prstGeom prst="rect">
              <a:avLst/>
            </a:prstGeom>
          </p:spPr>
        </p:pic>
      </p:grpSp>
      <p:sp>
        <p:nvSpPr>
          <p:cNvPr id="2" name="Retângulo 1"/>
          <p:cNvSpPr/>
          <p:nvPr/>
        </p:nvSpPr>
        <p:spPr>
          <a:xfrm>
            <a:off x="0" y="1586205"/>
            <a:ext cx="12909420" cy="11295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Marcador de Posição de Conteúdo 2">
            <a:extLst>
              <a:ext uri="{FF2B5EF4-FFF2-40B4-BE49-F238E27FC236}">
                <a16:creationId xmlns:a16="http://schemas.microsoft.com/office/drawing/2014/main" id="{8F97A2F8-DB86-4199-AB56-E8D6A3CF76D6}"/>
              </a:ext>
            </a:extLst>
          </p:cNvPr>
          <p:cNvSpPr txBox="1">
            <a:spLocks/>
          </p:cNvSpPr>
          <p:nvPr/>
        </p:nvSpPr>
        <p:spPr>
          <a:xfrm>
            <a:off x="339163" y="2095643"/>
            <a:ext cx="12259895" cy="4633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200" dirty="0">
                <a:latin typeface="Arial "/>
              </a:rPr>
              <a:t>A </a:t>
            </a:r>
            <a:r>
              <a:rPr lang="en-US" sz="2200" dirty="0" err="1">
                <a:latin typeface="Arial "/>
              </a:rPr>
              <a:t>cirurgia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minimamente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invasiva</a:t>
            </a:r>
            <a:r>
              <a:rPr lang="en-US" sz="2200" dirty="0">
                <a:latin typeface="Arial "/>
              </a:rPr>
              <a:t>, </a:t>
            </a:r>
            <a:r>
              <a:rPr lang="en-US" sz="2200" dirty="0" err="1">
                <a:latin typeface="Arial "/>
              </a:rPr>
              <a:t>híbrida</a:t>
            </a:r>
            <a:r>
              <a:rPr lang="en-US" sz="2200" dirty="0">
                <a:latin typeface="Arial "/>
              </a:rPr>
              <a:t> (H) e </a:t>
            </a:r>
            <a:r>
              <a:rPr lang="en-US" sz="2200" dirty="0" err="1">
                <a:latin typeface="Arial "/>
              </a:rPr>
              <a:t>totalmente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minimamente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invasiva</a:t>
            </a:r>
            <a:r>
              <a:rPr lang="en-US" sz="2200" dirty="0">
                <a:latin typeface="Arial "/>
              </a:rPr>
              <a:t> (TMI), tem </a:t>
            </a:r>
            <a:r>
              <a:rPr lang="en-US" sz="2200" dirty="0" err="1">
                <a:latin typeface="Arial "/>
              </a:rPr>
              <a:t>sido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desenvolvida</a:t>
            </a:r>
            <a:r>
              <a:rPr lang="en-US" sz="2200" dirty="0">
                <a:latin typeface="Arial "/>
              </a:rPr>
              <a:t> e </a:t>
            </a:r>
            <a:r>
              <a:rPr lang="en-US" sz="2200" dirty="0" err="1">
                <a:latin typeface="Arial "/>
              </a:rPr>
              <a:t>gradualmente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implementada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em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vários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centros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em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todo</a:t>
            </a:r>
            <a:r>
              <a:rPr lang="en-US" sz="2200" dirty="0">
                <a:latin typeface="Arial "/>
              </a:rPr>
              <a:t> o </a:t>
            </a:r>
            <a:r>
              <a:rPr lang="en-US" sz="2200" dirty="0" err="1">
                <a:latin typeface="Arial "/>
              </a:rPr>
              <a:t>mundo</a:t>
            </a:r>
            <a:r>
              <a:rPr lang="en-US" sz="2200" dirty="0">
                <a:latin typeface="Arial "/>
              </a:rPr>
              <a:t>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US" sz="2200" dirty="0">
              <a:latin typeface="Arial 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200" dirty="0" err="1">
                <a:latin typeface="Arial "/>
              </a:rPr>
              <a:t>Alguns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estudos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demonstram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diminuição</a:t>
            </a:r>
            <a:r>
              <a:rPr lang="en-US" sz="2200" dirty="0">
                <a:latin typeface="Arial "/>
              </a:rPr>
              <a:t> das </a:t>
            </a:r>
            <a:r>
              <a:rPr lang="en-US" sz="2200" dirty="0" err="1">
                <a:latin typeface="Arial "/>
              </a:rPr>
              <a:t>complicações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peri-operatórias</a:t>
            </a:r>
            <a:r>
              <a:rPr lang="en-US" sz="2200" dirty="0">
                <a:latin typeface="Arial "/>
              </a:rPr>
              <a:t>, com </a:t>
            </a:r>
            <a:r>
              <a:rPr lang="en-US" sz="2200" dirty="0" err="1">
                <a:latin typeface="Arial "/>
              </a:rPr>
              <a:t>resultados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oncológicos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comparáveis</a:t>
            </a:r>
            <a:r>
              <a:rPr lang="en-US" sz="2200" dirty="0">
                <a:latin typeface="Arial "/>
              </a:rPr>
              <a:t>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US" sz="2200" dirty="0">
              <a:latin typeface="Arial 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200" dirty="0" err="1">
                <a:latin typeface="Arial "/>
              </a:rPr>
              <a:t>Poucos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centros</a:t>
            </a:r>
            <a:r>
              <a:rPr lang="en-US" sz="2200" dirty="0">
                <a:latin typeface="Arial "/>
              </a:rPr>
              <a:t> de </a:t>
            </a:r>
            <a:r>
              <a:rPr lang="en-US" sz="2200" dirty="0" err="1">
                <a:latin typeface="Arial "/>
              </a:rPr>
              <a:t>elevado</a:t>
            </a:r>
            <a:r>
              <a:rPr lang="en-US" sz="2200" dirty="0">
                <a:latin typeface="Arial "/>
              </a:rPr>
              <a:t> volume de </a:t>
            </a:r>
            <a:r>
              <a:rPr lang="en-US" sz="2200" dirty="0" err="1">
                <a:latin typeface="Arial "/>
              </a:rPr>
              <a:t>intervenções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têm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séries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publicadas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relativas</a:t>
            </a:r>
            <a:r>
              <a:rPr lang="en-US" sz="2200" dirty="0">
                <a:latin typeface="Arial "/>
              </a:rPr>
              <a:t> a </a:t>
            </a:r>
            <a:r>
              <a:rPr lang="en-US" sz="2200" i="1" dirty="0">
                <a:latin typeface="Arial "/>
              </a:rPr>
              <a:t>outcomes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perioperatórios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em</a:t>
            </a:r>
            <a:r>
              <a:rPr lang="en-US" sz="2200" dirty="0">
                <a:latin typeface="Arial "/>
              </a:rPr>
              <a:t> </a:t>
            </a:r>
            <a:r>
              <a:rPr lang="en-US" sz="2200" dirty="0" err="1">
                <a:latin typeface="Arial "/>
              </a:rPr>
              <a:t>esofagectomia</a:t>
            </a:r>
            <a:r>
              <a:rPr lang="en-US" sz="2200" dirty="0">
                <a:latin typeface="Arial "/>
              </a:rPr>
              <a:t> MI.</a:t>
            </a:r>
            <a:endParaRPr lang="pt-PT" sz="2200" dirty="0">
              <a:latin typeface="Arial 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81549" y="657163"/>
            <a:ext cx="5150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>
                <a:latin typeface="Arial "/>
              </a:rPr>
              <a:t>Introdução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52400" y="7560905"/>
            <a:ext cx="12909420" cy="36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CaixaDeTexto 17"/>
          <p:cNvSpPr txBox="1"/>
          <p:nvPr/>
        </p:nvSpPr>
        <p:spPr>
          <a:xfrm>
            <a:off x="433949" y="6949100"/>
            <a:ext cx="515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latin typeface="Arial "/>
              </a:rPr>
              <a:t>Objetivo</a:t>
            </a:r>
          </a:p>
        </p:txBody>
      </p:sp>
      <p:sp>
        <p:nvSpPr>
          <p:cNvPr id="4" name="Retângulo 3"/>
          <p:cNvSpPr/>
          <p:nvPr/>
        </p:nvSpPr>
        <p:spPr>
          <a:xfrm>
            <a:off x="433949" y="7902175"/>
            <a:ext cx="12059584" cy="10533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200" dirty="0">
                <a:solidFill>
                  <a:schemeClr val="bg1"/>
                </a:solidFill>
                <a:latin typeface="Arial "/>
              </a:rPr>
              <a:t>No estudo são analisados os resultados cirúrgicos dos 1ºs 100 doentes com CE propostos a  esofagectomia por abordagem H ou TMI.</a:t>
            </a:r>
            <a:endParaRPr lang="pt-PT" sz="2200" dirty="0"/>
          </a:p>
        </p:txBody>
      </p:sp>
      <p:pic>
        <p:nvPicPr>
          <p:cNvPr id="2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1549" y="132215"/>
            <a:ext cx="609600" cy="609600"/>
          </a:xfrm>
          <a:prstGeom prst="rect">
            <a:avLst/>
          </a:prstGeom>
        </p:spPr>
      </p:pic>
      <p:pic>
        <p:nvPicPr>
          <p:cNvPr id="29" name="Áudio 2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2500" y="9080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13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40"/>
    </mc:Choice>
    <mc:Fallback xmlns="">
      <p:transition spd="slow" advTm="3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8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 animBg="1"/>
      <p:bldP spid="18" grpId="0"/>
      <p:bldP spid="4" grpId="0" animBg="1"/>
    </p:bldLst>
  </p:timing>
  <p:extLst>
    <p:ext uri="{E180D4A7-C9FB-4DFB-919C-405C955672EB}">
      <p14:showEvtLst xmlns:p14="http://schemas.microsoft.com/office/powerpoint/2010/main">
        <p14:playEvt time="24" objId="22"/>
        <p14:stopEvt time="36240" objId="2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>
            <a:grpSpLocks noChangeAspect="1"/>
          </p:cNvGrpSpPr>
          <p:nvPr/>
        </p:nvGrpSpPr>
        <p:grpSpPr>
          <a:xfrm>
            <a:off x="8532079" y="54696"/>
            <a:ext cx="4377341" cy="1525797"/>
            <a:chOff x="6797473" y="153713"/>
            <a:chExt cx="5742869" cy="2001776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89C725B-0CFB-4DAC-88E4-E40AE8245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" t="17396" r="84831" b="14778"/>
            <a:stretch/>
          </p:blipFill>
          <p:spPr>
            <a:xfrm>
              <a:off x="10786187" y="286853"/>
              <a:ext cx="1754155" cy="1735494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8"/>
            <a:srcRect l="74595" t="2575" r="14630" b="75255"/>
            <a:stretch/>
          </p:blipFill>
          <p:spPr>
            <a:xfrm>
              <a:off x="6797473" y="153713"/>
              <a:ext cx="1730348" cy="2001776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769" y="712299"/>
              <a:ext cx="2132524" cy="884604"/>
            </a:xfrm>
            <a:prstGeom prst="rect">
              <a:avLst/>
            </a:prstGeom>
          </p:spPr>
        </p:pic>
      </p:grpSp>
      <p:sp>
        <p:nvSpPr>
          <p:cNvPr id="2" name="Retângulo 1"/>
          <p:cNvSpPr/>
          <p:nvPr/>
        </p:nvSpPr>
        <p:spPr>
          <a:xfrm>
            <a:off x="0" y="1586205"/>
            <a:ext cx="12909420" cy="11295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281548" y="657163"/>
            <a:ext cx="6641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>
                <a:latin typeface="Arial "/>
              </a:rPr>
              <a:t>Material e Métodos</a:t>
            </a:r>
          </a:p>
        </p:txBody>
      </p:sp>
      <p:sp>
        <p:nvSpPr>
          <p:cNvPr id="15" name="Marcador de Posição de Conteúdo 2">
            <a:extLst>
              <a:ext uri="{FF2B5EF4-FFF2-40B4-BE49-F238E27FC236}">
                <a16:creationId xmlns:a16="http://schemas.microsoft.com/office/drawing/2014/main" id="{8F97A2F8-DB86-4199-AB56-E8D6A3CF7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548" y="2130635"/>
            <a:ext cx="12259895" cy="334838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PT" sz="2800" dirty="0">
                <a:latin typeface="Arial "/>
              </a:rPr>
              <a:t>Estudo retrospetivo dos 1ºs 100 casos de doentes com CE propostos a esofagectomia num centro de referência entre 2007 e Out/2019;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pt-PT" sz="2800" dirty="0">
              <a:latin typeface="Arial 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pt-PT" sz="2800" dirty="0">
              <a:latin typeface="Arial 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PT" sz="2800" dirty="0">
                <a:latin typeface="Arial "/>
              </a:rPr>
              <a:t>Procedimentos cirúrgicos de ressecção esofágica: esofagectomia de </a:t>
            </a:r>
            <a:r>
              <a:rPr lang="pt-PT" sz="2800" dirty="0" err="1">
                <a:latin typeface="Arial "/>
              </a:rPr>
              <a:t>Ivor</a:t>
            </a:r>
            <a:r>
              <a:rPr lang="pt-PT" sz="2800" dirty="0">
                <a:latin typeface="Arial "/>
              </a:rPr>
              <a:t>-Lewis e </a:t>
            </a:r>
            <a:r>
              <a:rPr lang="pt-PT" sz="2800" dirty="0" err="1">
                <a:latin typeface="Arial "/>
              </a:rPr>
              <a:t>McKeown</a:t>
            </a:r>
            <a:r>
              <a:rPr lang="pt-PT" sz="2800" dirty="0">
                <a:latin typeface="Arial "/>
              </a:rPr>
              <a:t>.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978963782"/>
              </p:ext>
            </p:extLst>
          </p:nvPr>
        </p:nvGraphicFramePr>
        <p:xfrm>
          <a:off x="-408920" y="4780066"/>
          <a:ext cx="11043785" cy="5632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Seta para a direita 3"/>
          <p:cNvSpPr/>
          <p:nvPr/>
        </p:nvSpPr>
        <p:spPr>
          <a:xfrm>
            <a:off x="9301837" y="6626210"/>
            <a:ext cx="885051" cy="48457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aixaDeTexto 4"/>
          <p:cNvSpPr txBox="1"/>
          <p:nvPr/>
        </p:nvSpPr>
        <p:spPr>
          <a:xfrm>
            <a:off x="10366666" y="6450565"/>
            <a:ext cx="2605802" cy="996339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chemeClr val="bg1"/>
                </a:solidFill>
                <a:latin typeface="Arial "/>
              </a:rPr>
              <a:t>Tumor </a:t>
            </a:r>
            <a:r>
              <a:rPr lang="pt-PT" sz="2000" dirty="0" err="1">
                <a:solidFill>
                  <a:schemeClr val="bg1"/>
                </a:solidFill>
                <a:latin typeface="Arial "/>
              </a:rPr>
              <a:t>irressecável</a:t>
            </a:r>
            <a:endParaRPr lang="pt-PT" sz="20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24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1548" y="156178"/>
            <a:ext cx="609600" cy="609600"/>
          </a:xfrm>
          <a:prstGeom prst="rect">
            <a:avLst/>
          </a:prstGeom>
        </p:spPr>
      </p:pic>
      <p:pic>
        <p:nvPicPr>
          <p:cNvPr id="28" name="Áudio 2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82500" y="9080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147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32"/>
    </mc:Choice>
    <mc:Fallback xmlns="">
      <p:transition spd="slow" advTm="23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Graphic spid="3" grpId="0">
        <p:bldAsOne/>
      </p:bldGraphic>
      <p:bldP spid="4" grpId="0" animBg="1"/>
      <p:bldP spid="5" grpId="0" animBg="1"/>
    </p:bldLst>
  </p:timing>
  <p:extLst>
    <p:ext uri="{E180D4A7-C9FB-4DFB-919C-405C955672EB}">
      <p14:showEvtLst xmlns:p14="http://schemas.microsoft.com/office/powerpoint/2010/main">
        <p14:playEvt time="18" objId="24"/>
        <p14:stopEvt time="23232" objId="2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01838" y="2072133"/>
            <a:ext cx="11848821" cy="89500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PT" sz="3200" dirty="0">
                <a:latin typeface="Arial "/>
              </a:rPr>
              <a:t>Caracterização da População</a:t>
            </a:r>
          </a:p>
        </p:txBody>
      </p:sp>
      <p:grpSp>
        <p:nvGrpSpPr>
          <p:cNvPr id="4" name="Grupo 3"/>
          <p:cNvGrpSpPr>
            <a:grpSpLocks noChangeAspect="1"/>
          </p:cNvGrpSpPr>
          <p:nvPr/>
        </p:nvGrpSpPr>
        <p:grpSpPr>
          <a:xfrm>
            <a:off x="8532079" y="54696"/>
            <a:ext cx="4377341" cy="1525797"/>
            <a:chOff x="6797473" y="153713"/>
            <a:chExt cx="5742869" cy="2001776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689C725B-0CFB-4DAC-88E4-E40AE8245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" t="17396" r="84831" b="14778"/>
            <a:stretch/>
          </p:blipFill>
          <p:spPr>
            <a:xfrm>
              <a:off x="10786187" y="286853"/>
              <a:ext cx="1754155" cy="1735494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8"/>
            <a:srcRect l="74595" t="2575" r="14630" b="75255"/>
            <a:stretch/>
          </p:blipFill>
          <p:spPr>
            <a:xfrm>
              <a:off x="6797473" y="153713"/>
              <a:ext cx="1730348" cy="2001776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769" y="712299"/>
              <a:ext cx="2132524" cy="884604"/>
            </a:xfrm>
            <a:prstGeom prst="rect">
              <a:avLst/>
            </a:prstGeom>
          </p:spPr>
        </p:pic>
      </p:grpSp>
      <p:sp>
        <p:nvSpPr>
          <p:cNvPr id="8" name="Retângulo 7"/>
          <p:cNvSpPr/>
          <p:nvPr/>
        </p:nvSpPr>
        <p:spPr>
          <a:xfrm>
            <a:off x="0" y="1586205"/>
            <a:ext cx="12909420" cy="11295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281548" y="657163"/>
            <a:ext cx="6641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>
                <a:latin typeface="Arial "/>
              </a:rPr>
              <a:t>Resultados</a:t>
            </a:r>
          </a:p>
        </p:txBody>
      </p:sp>
      <p:sp>
        <p:nvSpPr>
          <p:cNvPr id="11" name="Retângulo 10"/>
          <p:cNvSpPr/>
          <p:nvPr/>
        </p:nvSpPr>
        <p:spPr>
          <a:xfrm flipV="1">
            <a:off x="366873" y="2762846"/>
            <a:ext cx="11968196" cy="36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Marcador de Posição de Conteúdo 2"/>
          <p:cNvSpPr txBox="1">
            <a:spLocks/>
          </p:cNvSpPr>
          <p:nvPr/>
        </p:nvSpPr>
        <p:spPr>
          <a:xfrm>
            <a:off x="-273199" y="2798846"/>
            <a:ext cx="11848821" cy="2779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50000"/>
              </a:lnSpc>
            </a:pPr>
            <a:r>
              <a:rPr lang="pt-PT" sz="2600" dirty="0">
                <a:latin typeface="Arial "/>
              </a:rPr>
              <a:t>88,5% de doentes do sexo masculino;</a:t>
            </a:r>
          </a:p>
          <a:p>
            <a:pPr lvl="1" algn="just">
              <a:lnSpc>
                <a:spcPct val="150000"/>
              </a:lnSpc>
            </a:pPr>
            <a:r>
              <a:rPr lang="pt-PT" sz="2600" dirty="0">
                <a:latin typeface="Arial "/>
              </a:rPr>
              <a:t>Média de idade de 62A [42-84];</a:t>
            </a:r>
          </a:p>
          <a:p>
            <a:pPr lvl="1" algn="just">
              <a:lnSpc>
                <a:spcPct val="150000"/>
              </a:lnSpc>
            </a:pPr>
            <a:r>
              <a:rPr lang="pt-PT" sz="2600" dirty="0">
                <a:latin typeface="Arial "/>
              </a:rPr>
              <a:t>66,7% (58) dos doentes realizaram tratamento neoadjuvante (QT/RT).</a:t>
            </a:r>
          </a:p>
        </p:txBody>
      </p:sp>
      <p:sp>
        <p:nvSpPr>
          <p:cNvPr id="16" name="Marcador de Posição de Conteúdo 2"/>
          <p:cNvSpPr txBox="1">
            <a:spLocks/>
          </p:cNvSpPr>
          <p:nvPr/>
        </p:nvSpPr>
        <p:spPr>
          <a:xfrm>
            <a:off x="890126" y="6276731"/>
            <a:ext cx="12412233" cy="979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pt-PT" sz="2500" b="1" dirty="0">
                <a:latin typeface="Arial "/>
              </a:rPr>
              <a:t>Histologia</a:t>
            </a:r>
          </a:p>
        </p:txBody>
      </p:sp>
      <p:sp>
        <p:nvSpPr>
          <p:cNvPr id="17" name="Retângulo 16"/>
          <p:cNvSpPr/>
          <p:nvPr/>
        </p:nvSpPr>
        <p:spPr>
          <a:xfrm flipV="1">
            <a:off x="961514" y="6902833"/>
            <a:ext cx="11373555" cy="36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Marcador de Posição de Conteúdo 2"/>
          <p:cNvSpPr txBox="1">
            <a:spLocks/>
          </p:cNvSpPr>
          <p:nvPr/>
        </p:nvSpPr>
        <p:spPr>
          <a:xfrm>
            <a:off x="1495263" y="7109363"/>
            <a:ext cx="12412233" cy="3288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dirty="0">
                <a:latin typeface="Arial "/>
              </a:rPr>
              <a:t>70,1% carcinomas epidermoides;</a:t>
            </a:r>
          </a:p>
          <a:p>
            <a:r>
              <a:rPr lang="pt-PT" sz="2400" dirty="0">
                <a:latin typeface="Arial "/>
              </a:rPr>
              <a:t>28,7% adenocarcinomas;</a:t>
            </a:r>
          </a:p>
          <a:p>
            <a:r>
              <a:rPr lang="pt-PT" sz="2400" dirty="0">
                <a:latin typeface="Arial "/>
              </a:rPr>
              <a:t>1,2% (1) tumor </a:t>
            </a:r>
            <a:r>
              <a:rPr lang="pt-PT" sz="2400" dirty="0" err="1">
                <a:latin typeface="Arial "/>
              </a:rPr>
              <a:t>neuroendócrino</a:t>
            </a:r>
            <a:r>
              <a:rPr lang="pt-PT" sz="2400" dirty="0">
                <a:latin typeface="Arial "/>
              </a:rPr>
              <a:t>.</a:t>
            </a:r>
          </a:p>
        </p:txBody>
      </p:sp>
      <p:sp>
        <p:nvSpPr>
          <p:cNvPr id="19" name="Marcador de Posição de Conteúdo 2"/>
          <p:cNvSpPr txBox="1">
            <a:spLocks/>
          </p:cNvSpPr>
          <p:nvPr/>
        </p:nvSpPr>
        <p:spPr>
          <a:xfrm>
            <a:off x="281548" y="5580303"/>
            <a:ext cx="11848821" cy="895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PT" sz="3200" dirty="0">
                <a:latin typeface="Arial "/>
              </a:rPr>
              <a:t>Caracterização das Lesões</a:t>
            </a:r>
          </a:p>
        </p:txBody>
      </p:sp>
      <p:sp>
        <p:nvSpPr>
          <p:cNvPr id="20" name="Retângulo 19"/>
          <p:cNvSpPr/>
          <p:nvPr/>
        </p:nvSpPr>
        <p:spPr>
          <a:xfrm flipV="1">
            <a:off x="346583" y="6271016"/>
            <a:ext cx="11968196" cy="36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4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1838" y="174724"/>
            <a:ext cx="609600" cy="609600"/>
          </a:xfrm>
          <a:prstGeom prst="rect">
            <a:avLst/>
          </a:prstGeom>
        </p:spPr>
      </p:pic>
      <p:pic>
        <p:nvPicPr>
          <p:cNvPr id="28" name="Áudio 2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2500" y="9080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46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23"/>
    </mc:Choice>
    <mc:Fallback xmlns="">
      <p:transition spd="slow" advTm="22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1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 isNarration="1"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6" grpId="0"/>
      <p:bldP spid="17" grpId="0" animBg="1"/>
      <p:bldP spid="18" grpId="0"/>
      <p:bldP spid="19" grpId="0"/>
      <p:bldP spid="20" grpId="0" animBg="1"/>
    </p:bldLst>
  </p:timing>
  <p:extLst>
    <p:ext uri="{E180D4A7-C9FB-4DFB-919C-405C955672EB}">
      <p14:showEvtLst xmlns:p14="http://schemas.microsoft.com/office/powerpoint/2010/main">
        <p14:playEvt time="29" objId="24"/>
        <p14:stopEvt time="22223" objId="2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>
            <a:grpSpLocks noChangeAspect="1"/>
          </p:cNvGrpSpPr>
          <p:nvPr/>
        </p:nvGrpSpPr>
        <p:grpSpPr>
          <a:xfrm>
            <a:off x="8532079" y="54696"/>
            <a:ext cx="4377341" cy="1525797"/>
            <a:chOff x="6797473" y="153713"/>
            <a:chExt cx="5742869" cy="2001776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689C725B-0CFB-4DAC-88E4-E40AE8245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" t="17396" r="84831" b="14778"/>
            <a:stretch/>
          </p:blipFill>
          <p:spPr>
            <a:xfrm>
              <a:off x="10786187" y="286853"/>
              <a:ext cx="1754155" cy="1735494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7"/>
            <a:srcRect l="74595" t="2575" r="14630" b="75255"/>
            <a:stretch/>
          </p:blipFill>
          <p:spPr>
            <a:xfrm>
              <a:off x="6797473" y="153713"/>
              <a:ext cx="1730348" cy="2001776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769" y="712299"/>
              <a:ext cx="2132524" cy="884604"/>
            </a:xfrm>
            <a:prstGeom prst="rect">
              <a:avLst/>
            </a:prstGeom>
          </p:spPr>
        </p:pic>
      </p:grpSp>
      <p:sp>
        <p:nvSpPr>
          <p:cNvPr id="8" name="Retângulo 7"/>
          <p:cNvSpPr/>
          <p:nvPr/>
        </p:nvSpPr>
        <p:spPr>
          <a:xfrm>
            <a:off x="0" y="1586205"/>
            <a:ext cx="12909420" cy="11295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281548" y="657163"/>
            <a:ext cx="6641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>
                <a:latin typeface="Arial "/>
              </a:rPr>
              <a:t>Resultados</a:t>
            </a:r>
          </a:p>
        </p:txBody>
      </p:sp>
      <p:sp>
        <p:nvSpPr>
          <p:cNvPr id="16" name="Marcador de Posição de Conteúdo 2"/>
          <p:cNvSpPr txBox="1">
            <a:spLocks/>
          </p:cNvSpPr>
          <p:nvPr/>
        </p:nvSpPr>
        <p:spPr>
          <a:xfrm>
            <a:off x="795767" y="3125644"/>
            <a:ext cx="12412233" cy="950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pt-PT" sz="2500" b="1" dirty="0">
                <a:latin typeface="Arial "/>
              </a:rPr>
              <a:t>Localização</a:t>
            </a:r>
          </a:p>
        </p:txBody>
      </p:sp>
      <p:sp>
        <p:nvSpPr>
          <p:cNvPr id="19" name="Retângulo 18"/>
          <p:cNvSpPr/>
          <p:nvPr/>
        </p:nvSpPr>
        <p:spPr>
          <a:xfrm flipV="1">
            <a:off x="869836" y="3720681"/>
            <a:ext cx="11444943" cy="36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Oval 25"/>
          <p:cNvSpPr/>
          <p:nvPr/>
        </p:nvSpPr>
        <p:spPr>
          <a:xfrm>
            <a:off x="7796616" y="7534730"/>
            <a:ext cx="5032382" cy="519351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Arial "/>
              </a:rPr>
              <a:t>11,5% na junção </a:t>
            </a:r>
            <a:r>
              <a:rPr lang="pt-PT" dirty="0" err="1">
                <a:solidFill>
                  <a:schemeClr val="bg1"/>
                </a:solidFill>
                <a:latin typeface="Arial "/>
              </a:rPr>
              <a:t>esofagogástrica</a:t>
            </a:r>
            <a:endParaRPr lang="pt-PT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75"/>
          <a:stretch/>
        </p:blipFill>
        <p:spPr>
          <a:xfrm>
            <a:off x="2187336" y="3897689"/>
            <a:ext cx="4274593" cy="4386759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5765101" y="4520610"/>
            <a:ext cx="3253155" cy="519351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Arial "/>
              </a:rPr>
              <a:t>2,3% no 1/3 superior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701228" y="5960986"/>
            <a:ext cx="3235123" cy="519351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Arial "/>
              </a:rPr>
              <a:t>37,9%  no 1/3 médio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832524" y="6806647"/>
            <a:ext cx="3253155" cy="519351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  <a:latin typeface="Arial "/>
              </a:rPr>
              <a:t>48,3% no 1/3 inferior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2" name="Seta curvada à direita 31"/>
          <p:cNvSpPr/>
          <p:nvPr/>
        </p:nvSpPr>
        <p:spPr>
          <a:xfrm>
            <a:off x="7307254" y="7391999"/>
            <a:ext cx="391885" cy="765110"/>
          </a:xfrm>
          <a:prstGeom prst="curved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Marcador de Posição de Conteúdo 2"/>
          <p:cNvSpPr txBox="1">
            <a:spLocks/>
          </p:cNvSpPr>
          <p:nvPr/>
        </p:nvSpPr>
        <p:spPr>
          <a:xfrm>
            <a:off x="281548" y="1960028"/>
            <a:ext cx="11848821" cy="895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PT" sz="3200" dirty="0">
                <a:latin typeface="Arial "/>
              </a:rPr>
              <a:t>Caracterização das Lesões</a:t>
            </a:r>
          </a:p>
        </p:txBody>
      </p:sp>
      <p:sp>
        <p:nvSpPr>
          <p:cNvPr id="35" name="Retângulo 34"/>
          <p:cNvSpPr/>
          <p:nvPr/>
        </p:nvSpPr>
        <p:spPr>
          <a:xfrm flipV="1">
            <a:off x="346583" y="2650741"/>
            <a:ext cx="11968196" cy="36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1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0236" y="132912"/>
            <a:ext cx="609600" cy="609600"/>
          </a:xfrm>
          <a:prstGeom prst="rect">
            <a:avLst/>
          </a:prstGeom>
        </p:spPr>
      </p:pic>
      <p:pic>
        <p:nvPicPr>
          <p:cNvPr id="22" name="Áudio 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2500" y="908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8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4"/>
    </mc:Choice>
    <mc:Fallback xmlns="">
      <p:transition spd="slow" advTm="10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70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21"/>
        <p14:stopEvt time="10914" objId="21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>
            <a:grpSpLocks noChangeAspect="1"/>
          </p:cNvGrpSpPr>
          <p:nvPr/>
        </p:nvGrpSpPr>
        <p:grpSpPr>
          <a:xfrm>
            <a:off x="8532079" y="54696"/>
            <a:ext cx="4377341" cy="1525797"/>
            <a:chOff x="6797473" y="153713"/>
            <a:chExt cx="5742869" cy="2001776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689C725B-0CFB-4DAC-88E4-E40AE8245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" t="17396" r="84831" b="14778"/>
            <a:stretch/>
          </p:blipFill>
          <p:spPr>
            <a:xfrm>
              <a:off x="10786187" y="286853"/>
              <a:ext cx="1754155" cy="1735494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7"/>
            <a:srcRect l="74595" t="2575" r="14630" b="75255"/>
            <a:stretch/>
          </p:blipFill>
          <p:spPr>
            <a:xfrm>
              <a:off x="6797473" y="153713"/>
              <a:ext cx="1730348" cy="2001776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769" y="712299"/>
              <a:ext cx="2132524" cy="884604"/>
            </a:xfrm>
            <a:prstGeom prst="rect">
              <a:avLst/>
            </a:prstGeom>
          </p:spPr>
        </p:pic>
      </p:grpSp>
      <p:sp>
        <p:nvSpPr>
          <p:cNvPr id="8" name="Retângulo 7"/>
          <p:cNvSpPr/>
          <p:nvPr/>
        </p:nvSpPr>
        <p:spPr>
          <a:xfrm>
            <a:off x="0" y="1586205"/>
            <a:ext cx="12909420" cy="11295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281548" y="657163"/>
            <a:ext cx="6641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>
                <a:latin typeface="Arial "/>
              </a:rPr>
              <a:t>Resultados</a:t>
            </a:r>
          </a:p>
        </p:txBody>
      </p:sp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301838" y="2165433"/>
            <a:ext cx="11848821" cy="132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PT" sz="3200" dirty="0">
                <a:latin typeface="Arial "/>
              </a:rPr>
              <a:t>Cirurgia</a:t>
            </a:r>
          </a:p>
        </p:txBody>
      </p:sp>
      <p:sp>
        <p:nvSpPr>
          <p:cNvPr id="11" name="Retângulo 10"/>
          <p:cNvSpPr/>
          <p:nvPr/>
        </p:nvSpPr>
        <p:spPr>
          <a:xfrm flipV="1">
            <a:off x="366873" y="2856146"/>
            <a:ext cx="11968196" cy="36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9"/>
          <a:srcRect l="6845" t="38709" r="64613" b="26686"/>
          <a:stretch/>
        </p:blipFill>
        <p:spPr>
          <a:xfrm>
            <a:off x="366874" y="3377675"/>
            <a:ext cx="5984098" cy="390921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0"/>
          <a:srcRect l="18031" t="37747" r="51563" b="21363"/>
          <a:stretch/>
        </p:blipFill>
        <p:spPr>
          <a:xfrm>
            <a:off x="6922667" y="5373352"/>
            <a:ext cx="5731401" cy="41529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cxnSp>
        <p:nvCxnSpPr>
          <p:cNvPr id="17" name="Conexão reta 16"/>
          <p:cNvCxnSpPr/>
          <p:nvPr/>
        </p:nvCxnSpPr>
        <p:spPr>
          <a:xfrm>
            <a:off x="5169159" y="3582859"/>
            <a:ext cx="7484909" cy="1790493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ta 17"/>
          <p:cNvCxnSpPr/>
          <p:nvPr/>
        </p:nvCxnSpPr>
        <p:spPr>
          <a:xfrm>
            <a:off x="5169159" y="3582859"/>
            <a:ext cx="1753508" cy="1790493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1"/>
          <a:srcRect l="44709" t="50421" r="8392" b="25089"/>
          <a:stretch/>
        </p:blipFill>
        <p:spPr>
          <a:xfrm>
            <a:off x="482179" y="7607778"/>
            <a:ext cx="6239856" cy="1755557"/>
          </a:xfrm>
          <a:prstGeom prst="rect">
            <a:avLst/>
          </a:prstGeom>
        </p:spPr>
      </p:pic>
      <p:pic>
        <p:nvPicPr>
          <p:cNvPr id="2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0498" y="171634"/>
            <a:ext cx="609600" cy="609600"/>
          </a:xfrm>
          <a:prstGeom prst="rect">
            <a:avLst/>
          </a:prstGeom>
        </p:spPr>
      </p:pic>
      <p:pic>
        <p:nvPicPr>
          <p:cNvPr id="28" name="Áudio 2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2500" y="908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5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39"/>
    </mc:Choice>
    <mc:Fallback xmlns="">
      <p:transition spd="slow" advTm="2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6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25"/>
        <p14:stopEvt time="22939" objId="2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30298" y="3191068"/>
            <a:ext cx="11391900" cy="151156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PT" sz="3200" dirty="0">
                <a:latin typeface="Arial "/>
              </a:rPr>
              <a:t>Na maioria dos casos obtiveram-se ressecções R0;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pt-PT" sz="2623" dirty="0">
                <a:latin typeface="Arial "/>
              </a:rPr>
              <a:t>Mediana de 14 (TMI) e 18 (H) gânglios linfáticos ressecados.</a:t>
            </a:r>
            <a:endParaRPr lang="pt-PT" sz="3200" dirty="0">
              <a:latin typeface="Arial "/>
            </a:endParaRPr>
          </a:p>
        </p:txBody>
      </p:sp>
      <p:grpSp>
        <p:nvGrpSpPr>
          <p:cNvPr id="4" name="Grupo 3"/>
          <p:cNvGrpSpPr>
            <a:grpSpLocks noChangeAspect="1"/>
          </p:cNvGrpSpPr>
          <p:nvPr/>
        </p:nvGrpSpPr>
        <p:grpSpPr>
          <a:xfrm>
            <a:off x="8532079" y="54696"/>
            <a:ext cx="4377341" cy="1525797"/>
            <a:chOff x="6797473" y="153713"/>
            <a:chExt cx="5742869" cy="2001776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689C725B-0CFB-4DAC-88E4-E40AE8245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" t="17396" r="84831" b="14778"/>
            <a:stretch/>
          </p:blipFill>
          <p:spPr>
            <a:xfrm>
              <a:off x="10786187" y="286853"/>
              <a:ext cx="1754155" cy="1735494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8"/>
            <a:srcRect l="74595" t="2575" r="14630" b="75255"/>
            <a:stretch/>
          </p:blipFill>
          <p:spPr>
            <a:xfrm>
              <a:off x="6797473" y="153713"/>
              <a:ext cx="1730348" cy="2001776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769" y="712299"/>
              <a:ext cx="2132524" cy="884604"/>
            </a:xfrm>
            <a:prstGeom prst="rect">
              <a:avLst/>
            </a:prstGeom>
          </p:spPr>
        </p:pic>
      </p:grpSp>
      <p:sp>
        <p:nvSpPr>
          <p:cNvPr id="8" name="Retângulo 7"/>
          <p:cNvSpPr/>
          <p:nvPr/>
        </p:nvSpPr>
        <p:spPr>
          <a:xfrm>
            <a:off x="0" y="1586205"/>
            <a:ext cx="12909420" cy="11295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281548" y="657163"/>
            <a:ext cx="6641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>
                <a:latin typeface="Arial "/>
              </a:rPr>
              <a:t>Resultados</a:t>
            </a:r>
          </a:p>
        </p:txBody>
      </p:sp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301838" y="2165433"/>
            <a:ext cx="11848821" cy="1025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PT" sz="3200" i="1" dirty="0" err="1">
                <a:latin typeface="Arial "/>
              </a:rPr>
              <a:t>Outcomes</a:t>
            </a:r>
            <a:endParaRPr lang="pt-PT" sz="2800" dirty="0">
              <a:latin typeface="Arial "/>
            </a:endParaRPr>
          </a:p>
        </p:txBody>
      </p:sp>
      <p:sp>
        <p:nvSpPr>
          <p:cNvPr id="11" name="Retângulo 10"/>
          <p:cNvSpPr/>
          <p:nvPr/>
        </p:nvSpPr>
        <p:spPr>
          <a:xfrm flipV="1">
            <a:off x="366873" y="2856146"/>
            <a:ext cx="11968196" cy="36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Marcador de Posição de Conteúdo 2"/>
          <p:cNvSpPr txBox="1">
            <a:spLocks/>
          </p:cNvSpPr>
          <p:nvPr/>
        </p:nvSpPr>
        <p:spPr>
          <a:xfrm>
            <a:off x="393318" y="5281125"/>
            <a:ext cx="11391900" cy="6344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0190" indent="-330190" algn="l" defTabSz="1320759" rtl="0" eaLnBrk="1" latinLnBrk="0" hangingPunct="1">
              <a:lnSpc>
                <a:spcPct val="90000"/>
              </a:lnSpc>
              <a:spcBef>
                <a:spcPts val="1444"/>
              </a:spcBef>
              <a:buFont typeface="Arial" panose="020B0604020202020204" pitchFamily="34" charset="0"/>
              <a:buChar char="•"/>
              <a:defRPr sz="40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0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3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094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88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1132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71709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208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9246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52848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13227" indent="-330190" algn="l" defTabSz="1320759" rtl="0" eaLnBrk="1" latinLnBrk="0" hangingPunct="1">
              <a:lnSpc>
                <a:spcPct val="90000"/>
              </a:lnSpc>
              <a:spcBef>
                <a:spcPts val="722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PT" sz="3200" dirty="0">
                <a:latin typeface="Arial "/>
              </a:rPr>
              <a:t>Morbilidade de 58,6% (51/87);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pt-PT" sz="3200" dirty="0">
              <a:latin typeface="Arial 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pt-PT" sz="3200" dirty="0">
              <a:latin typeface="Arial 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PT" sz="3200" dirty="0">
                <a:latin typeface="Arial "/>
              </a:rPr>
              <a:t>Mortalidade é de 3,4% (3/87).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pt-PT" sz="3200" dirty="0">
              <a:latin typeface="Arial 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3602107" y="6696240"/>
            <a:ext cx="7311617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pt-PT" sz="3200" dirty="0">
                <a:solidFill>
                  <a:schemeClr val="bg1"/>
                </a:solidFill>
                <a:latin typeface="Arial "/>
              </a:rPr>
              <a:t>17,2% de complicações grau C-D ≥ </a:t>
            </a:r>
            <a:r>
              <a:rPr lang="pt-PT" sz="3200" dirty="0" err="1">
                <a:solidFill>
                  <a:schemeClr val="bg1"/>
                </a:solidFill>
                <a:latin typeface="Arial "/>
              </a:rPr>
              <a:t>IIb</a:t>
            </a:r>
            <a:r>
              <a:rPr lang="pt-PT" sz="3200" dirty="0">
                <a:solidFill>
                  <a:schemeClr val="bg1"/>
                </a:solidFill>
                <a:latin typeface="Arial "/>
              </a:rPr>
              <a:t>.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18" name="Seta curvada à direita 17"/>
          <p:cNvSpPr/>
          <p:nvPr/>
        </p:nvSpPr>
        <p:spPr>
          <a:xfrm>
            <a:off x="2481943" y="6363476"/>
            <a:ext cx="802433" cy="1250304"/>
          </a:xfrm>
          <a:prstGeom prst="curved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24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3318" y="136624"/>
            <a:ext cx="609600" cy="609600"/>
          </a:xfrm>
          <a:prstGeom prst="rect">
            <a:avLst/>
          </a:prstGeom>
        </p:spPr>
      </p:pic>
      <p:pic>
        <p:nvPicPr>
          <p:cNvPr id="25" name="Áudio 2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2500" y="9080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404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24"/>
    </mc:Choice>
    <mc:Fallback xmlns="">
      <p:transition spd="slow" advTm="26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6" grpId="0"/>
      <p:bldP spid="17" grpId="0" animBg="1"/>
      <p:bldP spid="18" grpId="0" animBg="1"/>
    </p:bldLst>
  </p:timing>
  <p:extLst>
    <p:ext uri="{E180D4A7-C9FB-4DFB-919C-405C955672EB}">
      <p14:showEvtLst xmlns:p14="http://schemas.microsoft.com/office/powerpoint/2010/main">
        <p14:playEvt time="30" objId="24"/>
        <p14:stopEvt time="26324" objId="2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6.6"/>
</p:tagLst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2737</TotalTime>
  <Words>1042</Words>
  <Application>Microsoft Office PowerPoint</Application>
  <PresentationFormat>Personalizados</PresentationFormat>
  <Paragraphs>101</Paragraphs>
  <Slides>16</Slides>
  <Notes>0</Notes>
  <HiddenSlides>0</HiddenSlides>
  <MMClips>30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1" baseType="lpstr">
      <vt:lpstr>Arial</vt:lpstr>
      <vt:lpstr>Arial </vt:lpstr>
      <vt:lpstr>Calibri</vt:lpstr>
      <vt:lpstr>Calibri Light</vt:lpstr>
      <vt:lpstr>Tema do Office</vt:lpstr>
      <vt:lpstr>Tratamento Cirúrgico do Cancro do Esófago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Tratamento Cirúrgico do Cancro do Esófago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Filipa Pereira</dc:creator>
  <cp:lastModifiedBy>Leonor Oliveira Costa</cp:lastModifiedBy>
  <cp:revision>95</cp:revision>
  <dcterms:created xsi:type="dcterms:W3CDTF">2020-10-02T14:31:24Z</dcterms:created>
  <dcterms:modified xsi:type="dcterms:W3CDTF">2020-10-17T11:16:10Z</dcterms:modified>
</cp:coreProperties>
</file>